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1"/>
  </p:notesMasterIdLst>
  <p:sldIdLst>
    <p:sldId id="258" r:id="rId2"/>
    <p:sldId id="294" r:id="rId3"/>
    <p:sldId id="293" r:id="rId4"/>
    <p:sldId id="264" r:id="rId5"/>
    <p:sldId id="276" r:id="rId6"/>
    <p:sldId id="277" r:id="rId7"/>
    <p:sldId id="278" r:id="rId8"/>
    <p:sldId id="295" r:id="rId9"/>
    <p:sldId id="265" r:id="rId10"/>
    <p:sldId id="279" r:id="rId11"/>
    <p:sldId id="280" r:id="rId12"/>
    <p:sldId id="281" r:id="rId13"/>
    <p:sldId id="282" r:id="rId14"/>
    <p:sldId id="296" r:id="rId15"/>
    <p:sldId id="268" r:id="rId16"/>
    <p:sldId id="283" r:id="rId17"/>
    <p:sldId id="284" r:id="rId18"/>
    <p:sldId id="285" r:id="rId19"/>
    <p:sldId id="286" r:id="rId20"/>
    <p:sldId id="297" r:id="rId21"/>
    <p:sldId id="269" r:id="rId22"/>
    <p:sldId id="287" r:id="rId23"/>
    <p:sldId id="288" r:id="rId24"/>
    <p:sldId id="289" r:id="rId25"/>
    <p:sldId id="290" r:id="rId26"/>
    <p:sldId id="291" r:id="rId27"/>
    <p:sldId id="292" r:id="rId28"/>
    <p:sldId id="270" r:id="rId29"/>
    <p:sldId id="275" r:id="rId30"/>
  </p:sldIdLst>
  <p:sldSz cx="9144000" cy="5143500" type="screen16x9"/>
  <p:notesSz cx="6858000" cy="9144000"/>
  <p:embeddedFontLst>
    <p:embeddedFont>
      <p:font typeface="Lato Light" panose="020F0302020204030204" pitchFamily="34" charset="0"/>
      <p:regular r:id="rId32"/>
      <p:bold r:id="rId33"/>
      <p:italic r:id="rId34"/>
      <p:boldItalic r:id="rId35"/>
    </p:embeddedFont>
    <p:embeddedFont>
      <p:font typeface="Montserrat" pitchFamily="2" charset="77"/>
      <p:regular r:id="rId36"/>
      <p:bold r:id="rId37"/>
      <p:italic r:id="rId38"/>
      <p:boldItalic r:id="rId39"/>
    </p:embeddedFont>
    <p:embeddedFont>
      <p:font typeface="Montserrat ExtraBold" pitchFamily="2" charset="77"/>
      <p:bold r:id="rId40"/>
      <p:boldItalic r:id="rId41"/>
    </p:embeddedFont>
    <p:embeddedFont>
      <p:font typeface="Open Sans" panose="020B0606030504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35">
          <p15:clr>
            <a:srgbClr val="A4A3A4"/>
          </p15:clr>
        </p15:guide>
        <p15:guide id="2" orient="horz" pos="1620">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2B0585-40F1-4C42-9455-F38BAD5CD6FA}">
  <a:tblStyle styleId="{5F2B0585-40F1-4C42-9455-F38BAD5CD6F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69520" autoAdjust="0"/>
  </p:normalViewPr>
  <p:slideViewPr>
    <p:cSldViewPr snapToGrid="0">
      <p:cViewPr varScale="1">
        <p:scale>
          <a:sx n="104" d="100"/>
          <a:sy n="104" d="100"/>
        </p:scale>
        <p:origin x="1560" y="184"/>
      </p:cViewPr>
      <p:guideLst>
        <p:guide pos="2835"/>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1" i="0" u="none" strike="noStrike" cap="none">
                <a:solidFill>
                  <a:srgbClr val="000000"/>
                </a:solidFill>
                <a:latin typeface="Montserrat ExtraBold"/>
                <a:ea typeface="Montserrat ExtraBold"/>
                <a:cs typeface="Montserrat ExtraBold"/>
                <a:sym typeface="Montserrat ExtraBold"/>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067637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dirty="0">
                <a:latin typeface="Montserrat"/>
                <a:ea typeface="Montserrat"/>
                <a:cs typeface="Montserrat"/>
                <a:sym typeface="Montserrat"/>
              </a:rPr>
              <a:t>Think</a:t>
            </a:r>
            <a:r>
              <a:rPr lang="en-US" b="0" baseline="0" dirty="0">
                <a:latin typeface="Montserrat"/>
                <a:ea typeface="Montserrat"/>
                <a:cs typeface="Montserrat"/>
                <a:sym typeface="Montserrat"/>
              </a:rPr>
              <a:t> beyond money – Maybe they’ve been volunteers, maybe they have a large social media following</a:t>
            </a:r>
            <a:endParaRPr b="0" dirty="0">
              <a:latin typeface="Montserrat"/>
              <a:ea typeface="Montserrat"/>
              <a:cs typeface="Montserrat"/>
              <a:sym typeface="Montserrat"/>
            </a:endParaRPr>
          </a:p>
        </p:txBody>
      </p:sp>
    </p:spTree>
    <p:extLst>
      <p:ext uri="{BB962C8B-B14F-4D97-AF65-F5344CB8AC3E}">
        <p14:creationId xmlns:p14="http://schemas.microsoft.com/office/powerpoint/2010/main" val="692196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dirty="0">
                <a:latin typeface="Montserrat"/>
                <a:ea typeface="Montserrat"/>
                <a:cs typeface="Montserrat"/>
                <a:sym typeface="Montserrat"/>
              </a:rPr>
              <a:t>Maybe</a:t>
            </a:r>
            <a:r>
              <a:rPr lang="en-US" b="0" baseline="0" dirty="0">
                <a:latin typeface="Montserrat"/>
                <a:ea typeface="Montserrat"/>
                <a:cs typeface="Montserrat"/>
                <a:sym typeface="Montserrat"/>
              </a:rPr>
              <a:t> they have other contacts that could help your team</a:t>
            </a:r>
          </a:p>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US" b="0" baseline="0" dirty="0">
                <a:latin typeface="Montserrat"/>
                <a:ea typeface="Montserrat"/>
                <a:cs typeface="Montserrat"/>
                <a:sym typeface="Montserrat"/>
              </a:rPr>
              <a:t>Maybe they’ve helped you put on a fundraising event in the past</a:t>
            </a:r>
          </a:p>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US" b="0" baseline="0" dirty="0">
                <a:latin typeface="Montserrat"/>
                <a:ea typeface="Montserrat"/>
                <a:cs typeface="Montserrat"/>
                <a:sym typeface="Montserrat"/>
              </a:rPr>
              <a:t>Then ask: “who would you like to develop a relationship with?” Think about the connections you do have and how they might be connected to others you’d like to know but don’t know yet.</a:t>
            </a:r>
            <a:endParaRPr b="0" dirty="0">
              <a:latin typeface="Montserrat"/>
              <a:ea typeface="Montserrat"/>
              <a:cs typeface="Montserrat"/>
              <a:sym typeface="Montserrat"/>
            </a:endParaRPr>
          </a:p>
        </p:txBody>
      </p:sp>
    </p:spTree>
    <p:extLst>
      <p:ext uri="{BB962C8B-B14F-4D97-AF65-F5344CB8AC3E}">
        <p14:creationId xmlns:p14="http://schemas.microsoft.com/office/powerpoint/2010/main" val="98537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dirty="0">
                <a:latin typeface="Montserrat"/>
                <a:ea typeface="Montserrat"/>
                <a:cs typeface="Montserrat"/>
                <a:sym typeface="Montserrat"/>
              </a:rPr>
              <a:t>For</a:t>
            </a:r>
            <a:r>
              <a:rPr lang="en-US" b="0" baseline="0" dirty="0">
                <a:latin typeface="Montserrat"/>
                <a:ea typeface="Montserrat"/>
                <a:cs typeface="Montserrat"/>
                <a:sym typeface="Montserrat"/>
              </a:rPr>
              <a:t> example – The head of a company that you’d like to reach out to attended the local University that you are already have a relationship with in some way.</a:t>
            </a:r>
          </a:p>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US" b="0" baseline="0" dirty="0">
                <a:latin typeface="Montserrat"/>
                <a:ea typeface="Montserrat"/>
                <a:cs typeface="Montserrat"/>
                <a:sym typeface="Montserrat"/>
              </a:rPr>
              <a:t>Once you’ve spent time brainstorming on all your existing relationships, the connections you’d like to make and how these to groups might have connections to each other - you can connect the dots</a:t>
            </a:r>
            <a:endParaRPr b="0" dirty="0">
              <a:latin typeface="Montserrat"/>
              <a:ea typeface="Montserrat"/>
              <a:cs typeface="Montserrat"/>
              <a:sym typeface="Montserrat"/>
            </a:endParaRPr>
          </a:p>
        </p:txBody>
      </p:sp>
    </p:spTree>
    <p:extLst>
      <p:ext uri="{BB962C8B-B14F-4D97-AF65-F5344CB8AC3E}">
        <p14:creationId xmlns:p14="http://schemas.microsoft.com/office/powerpoint/2010/main" val="2551492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807329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44973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dirty="0">
                <a:latin typeface="Montserrat"/>
                <a:ea typeface="Montserrat"/>
                <a:cs typeface="Montserrat"/>
                <a:sym typeface="Montserrat"/>
              </a:rPr>
              <a:t>Before</a:t>
            </a:r>
            <a:r>
              <a:rPr lang="en-US" b="0" baseline="0" dirty="0">
                <a:latin typeface="Montserrat"/>
                <a:ea typeface="Montserrat"/>
                <a:cs typeface="Montserrat"/>
                <a:sym typeface="Montserrat"/>
              </a:rPr>
              <a:t> you start engaging your supporters and making fundraising asks, there are a few things that you should do to prepare:</a:t>
            </a:r>
          </a:p>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US" b="0" baseline="0" dirty="0">
                <a:latin typeface="Montserrat"/>
                <a:ea typeface="Montserrat"/>
                <a:cs typeface="Montserrat"/>
                <a:sym typeface="Montserrat"/>
              </a:rPr>
              <a:t>1. Look at you budget and determine what your team needs. How much money do you need to reach your goal?</a:t>
            </a:r>
          </a:p>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US" b="0" baseline="0" dirty="0">
                <a:latin typeface="Montserrat"/>
                <a:ea typeface="Montserrat"/>
                <a:cs typeface="Montserrat"/>
                <a:sym typeface="Montserrat"/>
              </a:rPr>
              <a:t>2. Be realistic about how much money you may raise. If you sit with your team and make a list of who you may know, who may contribute and about how much, this may give you a good foundation to start from.</a:t>
            </a:r>
          </a:p>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US" b="0" baseline="0" dirty="0">
                <a:latin typeface="Montserrat"/>
                <a:ea typeface="Montserrat"/>
                <a:cs typeface="Montserrat"/>
                <a:sym typeface="Montserrat"/>
              </a:rPr>
              <a:t>3. The more you think it through and practice your pitch the better you’ll be able to communicate why you need the support and the better case you’ll make.</a:t>
            </a:r>
            <a:endParaRPr b="0" dirty="0">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baseline="0" dirty="0">
                <a:latin typeface="Montserrat"/>
                <a:ea typeface="Montserrat"/>
                <a:cs typeface="Montserrat"/>
                <a:sym typeface="Montserrat"/>
              </a:rPr>
              <a:t>Go back to your Resource Map that you created and use it to organization your team’s strategy.</a:t>
            </a:r>
          </a:p>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US" b="0" baseline="0" dirty="0">
                <a:latin typeface="Montserrat"/>
                <a:ea typeface="Montserrat"/>
                <a:cs typeface="Montserrat"/>
                <a:sym typeface="Montserrat"/>
              </a:rPr>
              <a:t>Organize your team into different groups on the map and assign responsibilities to each group and each person within each group.</a:t>
            </a:r>
          </a:p>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1144269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3672414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1000"/>
              </a:spcBef>
              <a:spcAft>
                <a:spcPts val="0"/>
              </a:spcAft>
              <a:buNone/>
            </a:pPr>
            <a:r>
              <a:rPr lang="en-US" sz="1100" b="0" dirty="0"/>
              <a:t>You may be assigned to reach out to connect with different resources.</a:t>
            </a:r>
          </a:p>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3146100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4212637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26361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92888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dirty="0">
                <a:solidFill>
                  <a:schemeClr val="dk1"/>
                </a:solidFill>
                <a:latin typeface="Open Sans"/>
                <a:ea typeface="Open Sans"/>
                <a:cs typeface="Open Sans"/>
                <a:sym typeface="Open Sans"/>
              </a:rPr>
              <a:t>Based on previous interactions, think about how they might like to be thanked for their support. </a:t>
            </a:r>
          </a:p>
          <a:p>
            <a:pPr marL="0" lvl="0" indent="0" algn="l" rtl="0">
              <a:lnSpc>
                <a:spcPct val="100000"/>
              </a:lnSpc>
              <a:spcBef>
                <a:spcPts val="0"/>
              </a:spcBef>
              <a:spcAft>
                <a:spcPts val="0"/>
              </a:spcAft>
              <a:buSzPts val="1100"/>
              <a:buNone/>
            </a:pPr>
            <a:endParaRPr lang="en-US" sz="1100" b="0" dirty="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sz="1100" b="0" dirty="0">
                <a:solidFill>
                  <a:schemeClr val="dk1"/>
                </a:solidFill>
                <a:latin typeface="Open Sans"/>
                <a:ea typeface="Open Sans"/>
                <a:cs typeface="Open Sans"/>
                <a:sym typeface="Open Sans"/>
              </a:rPr>
              <a:t>Consider what will be most</a:t>
            </a:r>
            <a:r>
              <a:rPr lang="en-US" sz="1100" b="0" baseline="0" dirty="0">
                <a:solidFill>
                  <a:schemeClr val="dk1"/>
                </a:solidFill>
                <a:latin typeface="Open Sans"/>
                <a:ea typeface="Open Sans"/>
                <a:cs typeface="Open Sans"/>
                <a:sym typeface="Open Sans"/>
              </a:rPr>
              <a:t> meaningful to your supporter.</a:t>
            </a:r>
            <a:endParaRPr b="0" dirty="0">
              <a:latin typeface="Montserrat"/>
              <a:ea typeface="Montserrat"/>
              <a:cs typeface="Montserrat"/>
              <a:sym typeface="Montserrat"/>
            </a:endParaRPr>
          </a:p>
        </p:txBody>
      </p:sp>
    </p:spTree>
    <p:extLst>
      <p:ext uri="{BB962C8B-B14F-4D97-AF65-F5344CB8AC3E}">
        <p14:creationId xmlns:p14="http://schemas.microsoft.com/office/powerpoint/2010/main" val="373627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383838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1423682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1137477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279930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172105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
        <p:nvSpPr>
          <p:cNvPr id="233" name="Google Shape;233;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28</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
        <p:nvSpPr>
          <p:cNvPr id="356" name="Google Shape;356;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29</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
        <p:nvSpPr>
          <p:cNvPr id="233" name="Google Shape;233;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3</a:t>
            </a:fld>
            <a:endParaRPr sz="1400" b="1" i="0" u="none" strike="noStrike" cap="none">
              <a:solidFill>
                <a:srgbClr val="000000"/>
              </a:solidFill>
              <a:latin typeface="Montserrat ExtraBold"/>
              <a:ea typeface="Montserrat ExtraBold"/>
              <a:cs typeface="Montserrat ExtraBold"/>
              <a:sym typeface="Montserrat ExtraBold"/>
            </a:endParaRPr>
          </a:p>
        </p:txBody>
      </p:sp>
    </p:spTree>
    <p:extLst>
      <p:ext uri="{BB962C8B-B14F-4D97-AF65-F5344CB8AC3E}">
        <p14:creationId xmlns:p14="http://schemas.microsoft.com/office/powerpoint/2010/main" val="745535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120157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3335440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extLst>
      <p:ext uri="{BB962C8B-B14F-4D97-AF65-F5344CB8AC3E}">
        <p14:creationId xmlns:p14="http://schemas.microsoft.com/office/powerpoint/2010/main" val="205545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2438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dirty="0">
                <a:latin typeface="Montserrat"/>
                <a:ea typeface="Montserrat"/>
                <a:cs typeface="Montserrat"/>
                <a:sym typeface="Montserrat"/>
              </a:rPr>
              <a:t>Create</a:t>
            </a:r>
            <a:r>
              <a:rPr lang="en-US" b="0" baseline="0" dirty="0">
                <a:latin typeface="Montserrat"/>
                <a:ea typeface="Montserrat"/>
                <a:cs typeface="Montserrat"/>
                <a:sym typeface="Montserrat"/>
              </a:rPr>
              <a:t> a resource map– how you can take advantage of your relationships and connections to help fundraise for your DI team.</a:t>
            </a:r>
          </a:p>
          <a:p>
            <a:pPr marL="0" lvl="0" indent="0" algn="l" rtl="0">
              <a:lnSpc>
                <a:spcPct val="100000"/>
              </a:lnSpc>
              <a:spcBef>
                <a:spcPts val="0"/>
              </a:spcBef>
              <a:spcAft>
                <a:spcPts val="0"/>
              </a:spcAft>
              <a:buSzPts val="1100"/>
              <a:buNone/>
            </a:pPr>
            <a:endParaRPr lang="en-US" b="0" baseline="0" dirty="0">
              <a:latin typeface="Montserrat"/>
              <a:ea typeface="Montserrat"/>
              <a:cs typeface="Montserrat"/>
              <a:sym typeface="Montserrat"/>
            </a:endParaRPr>
          </a:p>
          <a:p>
            <a:pPr marL="228600" lvl="0" indent="-228600" algn="l" rtl="0">
              <a:lnSpc>
                <a:spcPct val="100000"/>
              </a:lnSpc>
              <a:spcBef>
                <a:spcPts val="0"/>
              </a:spcBef>
              <a:spcAft>
                <a:spcPts val="0"/>
              </a:spcAft>
              <a:buSzPts val="1100"/>
              <a:buAutoNum type="arabicPeriod"/>
            </a:pPr>
            <a:r>
              <a:rPr lang="en-US" b="0" baseline="0" dirty="0">
                <a:latin typeface="Montserrat"/>
                <a:ea typeface="Montserrat"/>
                <a:cs typeface="Montserrat"/>
                <a:sym typeface="Montserrat"/>
              </a:rPr>
              <a:t>Write your team name in the center of a piece of paper or white board.</a:t>
            </a:r>
          </a:p>
          <a:p>
            <a:pPr marL="228600" lvl="0" indent="-228600" algn="l" rtl="0">
              <a:lnSpc>
                <a:spcPct val="100000"/>
              </a:lnSpc>
              <a:spcBef>
                <a:spcPts val="0"/>
              </a:spcBef>
              <a:spcAft>
                <a:spcPts val="0"/>
              </a:spcAft>
              <a:buSzPts val="1100"/>
              <a:buAutoNum type="arabicPeriod"/>
            </a:pPr>
            <a:r>
              <a:rPr lang="en-US" b="0" baseline="0" dirty="0">
                <a:latin typeface="Montserrat"/>
                <a:ea typeface="Montserrat"/>
                <a:cs typeface="Montserrat"/>
                <a:sym typeface="Montserrat"/>
              </a:rPr>
              <a:t>Then, explore and record who you are already connected to. This can be other students, educators, family, friends, current supporters</a:t>
            </a:r>
          </a:p>
          <a:p>
            <a:pPr marL="228600" lvl="0" indent="-228600" algn="l" rtl="0">
              <a:lnSpc>
                <a:spcPct val="100000"/>
              </a:lnSpc>
              <a:spcBef>
                <a:spcPts val="0"/>
              </a:spcBef>
              <a:spcAft>
                <a:spcPts val="0"/>
              </a:spcAft>
              <a:buSzPts val="1100"/>
              <a:buAutoNum type="arabicPeriod"/>
            </a:pPr>
            <a:r>
              <a:rPr lang="en-US" b="0" baseline="0" dirty="0">
                <a:latin typeface="Montserrat"/>
                <a:ea typeface="Montserrat"/>
                <a:cs typeface="Montserrat"/>
                <a:sym typeface="Montserrat"/>
              </a:rPr>
              <a:t>Then, ask and answer this question: what resources do our existing connections have?</a:t>
            </a:r>
            <a:endParaRPr b="0" dirty="0">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b="1" i="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b="1" i="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7" name="Google Shape;57;p1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ExtraBold"/>
              <a:ea typeface="Montserrat ExtraBold"/>
              <a:cs typeface="Montserrat ExtraBold"/>
              <a:sym typeface="Montserrat ExtraBold"/>
            </a:endParaRPr>
          </a:p>
        </p:txBody>
      </p:sp>
      <p:sp>
        <p:nvSpPr>
          <p:cNvPr id="58" name="Google Shape;58;p1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b="1" i="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9" name="Google Shape;59;p1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b="1" i="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0" name="Google Shape;60;p1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b="1" i="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1" name="Google Shape;61;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b="1" i="0"/>
            </a:lvl1pPr>
          </a:lstStyle>
          <a:p>
            <a:endParaRPr/>
          </a:p>
        </p:txBody>
      </p:sp>
      <p:sp>
        <p:nvSpPr>
          <p:cNvPr id="64" name="Google Shape;6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p1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b="1" i="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7" name="Google Shape;67;p1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b="1" i="0"/>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ortfolio One">
  <p:cSld name="1_Portfolio One">
    <p:spTree>
      <p:nvGrpSpPr>
        <p:cNvPr id="1" name="Shape 14"/>
        <p:cNvGrpSpPr/>
        <p:nvPr/>
      </p:nvGrpSpPr>
      <p:grpSpPr>
        <a:xfrm>
          <a:off x="0" y="0"/>
          <a:ext cx="0" cy="0"/>
          <a:chOff x="0" y="0"/>
          <a:chExt cx="0" cy="0"/>
        </a:xfrm>
      </p:grpSpPr>
      <p:sp>
        <p:nvSpPr>
          <p:cNvPr id="15" name="Google Shape;15;p4"/>
          <p:cNvSpPr>
            <a:spLocks noGrp="1"/>
          </p:cNvSpPr>
          <p:nvPr>
            <p:ph type="pic" idx="2"/>
          </p:nvPr>
        </p:nvSpPr>
        <p:spPr>
          <a:xfrm>
            <a:off x="578199" y="1453656"/>
            <a:ext cx="1187117" cy="1186033"/>
          </a:xfrm>
          <a:prstGeom prst="rect">
            <a:avLst/>
          </a:prstGeom>
          <a:noFill/>
          <a:ln>
            <a:noFill/>
          </a:ln>
        </p:spPr>
        <p:txBody>
          <a:bodyPr spcFirstLastPara="1" wrap="square" lIns="91425" tIns="91425" rIns="91425" bIns="91425" anchor="t" anchorCtr="0"/>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 name="Google Shape;16;p4"/>
          <p:cNvSpPr>
            <a:spLocks noGrp="1"/>
          </p:cNvSpPr>
          <p:nvPr>
            <p:ph type="pic" idx="3"/>
          </p:nvPr>
        </p:nvSpPr>
        <p:spPr>
          <a:xfrm>
            <a:off x="1883271" y="1453656"/>
            <a:ext cx="1187117" cy="1186033"/>
          </a:xfrm>
          <a:prstGeom prst="rect">
            <a:avLst/>
          </a:prstGeom>
          <a:noFill/>
          <a:ln>
            <a:noFill/>
          </a:ln>
        </p:spPr>
        <p:txBody>
          <a:bodyPr spcFirstLastPara="1" wrap="square" lIns="91425" tIns="91425" rIns="91425" bIns="91425" anchor="t" anchorCtr="0"/>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7" name="Google Shape;17;p4"/>
          <p:cNvSpPr>
            <a:spLocks noGrp="1"/>
          </p:cNvSpPr>
          <p:nvPr>
            <p:ph type="pic" idx="4"/>
          </p:nvPr>
        </p:nvSpPr>
        <p:spPr>
          <a:xfrm>
            <a:off x="578199" y="2749915"/>
            <a:ext cx="1187117" cy="1186033"/>
          </a:xfrm>
          <a:prstGeom prst="rect">
            <a:avLst/>
          </a:prstGeom>
          <a:noFill/>
          <a:ln>
            <a:noFill/>
          </a:ln>
        </p:spPr>
        <p:txBody>
          <a:bodyPr spcFirstLastPara="1" wrap="square" lIns="91425" tIns="91425" rIns="91425" bIns="91425" anchor="t" anchorCtr="0"/>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 name="Google Shape;18;p4"/>
          <p:cNvSpPr>
            <a:spLocks noGrp="1"/>
          </p:cNvSpPr>
          <p:nvPr>
            <p:ph type="pic" idx="5"/>
          </p:nvPr>
        </p:nvSpPr>
        <p:spPr>
          <a:xfrm>
            <a:off x="1883271" y="2749915"/>
            <a:ext cx="1187117" cy="1186033"/>
          </a:xfrm>
          <a:prstGeom prst="rect">
            <a:avLst/>
          </a:prstGeom>
          <a:noFill/>
          <a:ln>
            <a:noFill/>
          </a:ln>
        </p:spPr>
        <p:txBody>
          <a:bodyPr spcFirstLastPara="1" wrap="square" lIns="91425" tIns="91425" rIns="91425" bIns="91425" anchor="t" anchorCtr="0"/>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9" name="Google Shape;19;p4"/>
          <p:cNvSpPr>
            <a:spLocks noGrp="1"/>
          </p:cNvSpPr>
          <p:nvPr>
            <p:ph type="pic" idx="6"/>
          </p:nvPr>
        </p:nvSpPr>
        <p:spPr>
          <a:xfrm>
            <a:off x="6079567" y="1453656"/>
            <a:ext cx="1187117" cy="1186033"/>
          </a:xfrm>
          <a:prstGeom prst="rect">
            <a:avLst/>
          </a:prstGeom>
          <a:noFill/>
          <a:ln>
            <a:noFill/>
          </a:ln>
        </p:spPr>
        <p:txBody>
          <a:bodyPr spcFirstLastPara="1" wrap="square" lIns="91425" tIns="91425" rIns="91425" bIns="91425" anchor="t" anchorCtr="0"/>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0" name="Google Shape;20;p4"/>
          <p:cNvSpPr>
            <a:spLocks noGrp="1"/>
          </p:cNvSpPr>
          <p:nvPr>
            <p:ph type="pic" idx="7"/>
          </p:nvPr>
        </p:nvSpPr>
        <p:spPr>
          <a:xfrm>
            <a:off x="7384639" y="1453656"/>
            <a:ext cx="1187117" cy="1186033"/>
          </a:xfrm>
          <a:prstGeom prst="rect">
            <a:avLst/>
          </a:prstGeom>
          <a:noFill/>
          <a:ln>
            <a:noFill/>
          </a:ln>
        </p:spPr>
        <p:txBody>
          <a:bodyPr spcFirstLastPara="1" wrap="square" lIns="91425" tIns="91425" rIns="91425" bIns="91425" anchor="t" anchorCtr="0"/>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1" name="Google Shape;21;p4"/>
          <p:cNvSpPr>
            <a:spLocks noGrp="1"/>
          </p:cNvSpPr>
          <p:nvPr>
            <p:ph type="pic" idx="8"/>
          </p:nvPr>
        </p:nvSpPr>
        <p:spPr>
          <a:xfrm>
            <a:off x="6079567" y="2749915"/>
            <a:ext cx="1187117" cy="1186033"/>
          </a:xfrm>
          <a:prstGeom prst="rect">
            <a:avLst/>
          </a:prstGeom>
          <a:noFill/>
          <a:ln>
            <a:noFill/>
          </a:ln>
        </p:spPr>
        <p:txBody>
          <a:bodyPr spcFirstLastPara="1" wrap="square" lIns="91425" tIns="91425" rIns="91425" bIns="91425" anchor="t" anchorCtr="0"/>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 name="Google Shape;22;p4"/>
          <p:cNvSpPr>
            <a:spLocks noGrp="1"/>
          </p:cNvSpPr>
          <p:nvPr>
            <p:ph type="pic" idx="9"/>
          </p:nvPr>
        </p:nvSpPr>
        <p:spPr>
          <a:xfrm>
            <a:off x="7384639" y="2749915"/>
            <a:ext cx="1187117" cy="1186033"/>
          </a:xfrm>
          <a:prstGeom prst="rect">
            <a:avLst/>
          </a:prstGeom>
          <a:noFill/>
          <a:ln>
            <a:noFill/>
          </a:ln>
        </p:spPr>
        <p:txBody>
          <a:bodyPr spcFirstLastPara="1" wrap="square" lIns="91425" tIns="91425" rIns="91425" bIns="91425" anchor="t" anchorCtr="0"/>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b="1" i="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b="1" i="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5" name="Google Shape;35;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36"/>
        <p:cNvGrpSpPr/>
        <p:nvPr/>
      </p:nvGrpSpPr>
      <p:grpSpPr>
        <a:xfrm>
          <a:off x="0" y="0"/>
          <a:ext cx="0" cy="0"/>
          <a:chOff x="0" y="0"/>
          <a:chExt cx="0" cy="0"/>
        </a:xfrm>
      </p:grpSpPr>
      <p:sp>
        <p:nvSpPr>
          <p:cNvPr id="37" name="Google Shape;37;p8"/>
          <p:cNvSpPr>
            <a:spLocks noGrp="1"/>
          </p:cNvSpPr>
          <p:nvPr>
            <p:ph type="pic" idx="2"/>
          </p:nvPr>
        </p:nvSpPr>
        <p:spPr>
          <a:xfrm>
            <a:off x="0" y="788790"/>
            <a:ext cx="9144000" cy="2722364"/>
          </a:xfrm>
          <a:prstGeom prst="rect">
            <a:avLst/>
          </a:prstGeom>
          <a:noFill/>
          <a:ln>
            <a:noFill/>
          </a:ln>
        </p:spPr>
        <p:txBody>
          <a:bodyPr spcFirstLastPara="1" wrap="square" lIns="91425" tIns="91425" rIns="91425" bIns="91425" anchor="t" anchorCtr="0"/>
          <a:lstStyle>
            <a:lvl1pPr marR="0" lvl="0" algn="l" rtl="0">
              <a:lnSpc>
                <a:spcPct val="115000"/>
              </a:lnSpc>
              <a:spcBef>
                <a:spcPts val="0"/>
              </a:spcBef>
              <a:spcAft>
                <a:spcPts val="0"/>
              </a:spcAft>
              <a:buClr>
                <a:schemeClr val="dk2"/>
              </a:buClr>
              <a:buSzPts val="1800"/>
              <a:buFont typeface="Arial"/>
              <a:buChar char="●"/>
              <a:defRPr sz="900" b="1" i="0" u="none" strike="noStrike" cap="none">
                <a:solidFill>
                  <a:schemeClr val="dk2"/>
                </a:solidFill>
                <a:latin typeface="Montserrat ExtraBold"/>
                <a:ea typeface="Montserrat ExtraBold"/>
                <a:cs typeface="Montserrat ExtraBold"/>
                <a:sym typeface="Montserrat ExtraBold"/>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3600"/>
              <a:buNone/>
              <a:defRPr sz="3600" b="1" i="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b="1" i="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p1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b="1" i="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4" name="Google Shape;44;p1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b="1" i="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5" name="Google Shape;45;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b="1" i="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b="1" i="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1" name="Google Shape;51;p1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b="1" i="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2" name="Google Shape;5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b="1" i="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5" name="Google Shape;5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1" i="0" u="none" strike="noStrike" cap="none">
                <a:solidFill>
                  <a:schemeClr val="dk2"/>
                </a:solidFill>
                <a:latin typeface="Montserrat ExtraBold"/>
                <a:ea typeface="Montserrat ExtraBold"/>
                <a:cs typeface="Montserrat ExtraBold"/>
                <a:sym typeface="Montserrat ExtraBold"/>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1pPr>
            <a:lvl2pPr marL="0" marR="0" lvl="1"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2pPr>
            <a:lvl3pPr marL="0" marR="0" lvl="2"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3pPr>
            <a:lvl4pPr marL="0" marR="0" lvl="3"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4pPr>
            <a:lvl5pPr marL="0" marR="0" lvl="4"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5pPr>
            <a:lvl6pPr marL="0" marR="0" lvl="5"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6pPr>
            <a:lvl7pPr marL="0" marR="0" lvl="6"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7pPr>
            <a:lvl8pPr marL="0" marR="0" lvl="7"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8pPr>
            <a:lvl9pPr marL="0" marR="0" lvl="8"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pic>
        <p:nvPicPr>
          <p:cNvPr id="85" name="Google Shape;85;p20"/>
          <p:cNvPicPr preferRelativeResize="0"/>
          <p:nvPr/>
        </p:nvPicPr>
        <p:blipFill rotWithShape="1">
          <a:blip r:embed="rId4">
            <a:alphaModFix/>
          </a:blip>
          <a:srcRect/>
          <a:stretch/>
        </p:blipFill>
        <p:spPr>
          <a:xfrm>
            <a:off x="3070502" y="706200"/>
            <a:ext cx="2925450" cy="731377"/>
          </a:xfrm>
          <a:prstGeom prst="rect">
            <a:avLst/>
          </a:prstGeom>
          <a:noFill/>
          <a:ln>
            <a:noFill/>
          </a:ln>
        </p:spPr>
      </p:pic>
      <p:sp>
        <p:nvSpPr>
          <p:cNvPr id="86" name="Google Shape;86;p20"/>
          <p:cNvSpPr/>
          <p:nvPr/>
        </p:nvSpPr>
        <p:spPr>
          <a:xfrm>
            <a:off x="-37772" y="4011930"/>
            <a:ext cx="9180583" cy="800100"/>
          </a:xfrm>
          <a:prstGeom prst="rect">
            <a:avLst/>
          </a:prstGeom>
          <a:solidFill>
            <a:srgbClr val="FF6600">
              <a:alpha val="83921"/>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lt1"/>
              </a:solidFill>
              <a:latin typeface="Montserrat ExtraBold"/>
              <a:ea typeface="Montserrat ExtraBold"/>
              <a:cs typeface="Montserrat ExtraBold"/>
              <a:sym typeface="Montserrat ExtraBold"/>
            </a:endParaRPr>
          </a:p>
        </p:txBody>
      </p:sp>
      <p:sp>
        <p:nvSpPr>
          <p:cNvPr id="87" name="Google Shape;87;p20"/>
          <p:cNvSpPr txBox="1"/>
          <p:nvPr/>
        </p:nvSpPr>
        <p:spPr>
          <a:xfrm>
            <a:off x="617643" y="4193430"/>
            <a:ext cx="8178900" cy="437100"/>
          </a:xfrm>
          <a:prstGeom prst="rect">
            <a:avLst/>
          </a:prstGeom>
          <a:noFill/>
          <a:ln>
            <a:noFill/>
          </a:ln>
        </p:spPr>
        <p:txBody>
          <a:bodyPr spcFirstLastPara="1" wrap="square" lIns="91425" tIns="45700" rIns="91425" bIns="45700" anchor="t" anchorCtr="0">
            <a:noAutofit/>
          </a:bodyPr>
          <a:lstStyle/>
          <a:p>
            <a:pPr lvl="0" algn="ctr">
              <a:lnSpc>
                <a:spcPct val="80000"/>
              </a:lnSpc>
            </a:pPr>
            <a:r>
              <a:rPr lang="en-GB" sz="3500" b="1" dirty="0">
                <a:solidFill>
                  <a:schemeClr val="lt1"/>
                </a:solidFill>
                <a:latin typeface="Montserrat ExtraBold"/>
                <a:ea typeface="Montserrat ExtraBold"/>
                <a:cs typeface="Montserrat ExtraBold"/>
                <a:sym typeface="Montserrat ExtraBold"/>
              </a:rPr>
              <a:t>A GUIDE TO TEAM FUNDRAISING</a:t>
            </a:r>
            <a:endParaRPr sz="3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7" name="Google Shape;187;p27"/>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lvl="0">
              <a:lnSpc>
                <a:spcPct val="80000"/>
              </a:lnSpc>
            </a:pPr>
            <a:r>
              <a:rPr lang="en-GB" sz="2700" b="1" dirty="0">
                <a:solidFill>
                  <a:srgbClr val="FF6600"/>
                </a:solidFill>
                <a:latin typeface="Montserrat ExtraBold"/>
                <a:ea typeface="Montserrat ExtraBold"/>
                <a:cs typeface="Montserrat ExtraBold"/>
                <a:sym typeface="Montserrat ExtraBold"/>
              </a:rPr>
              <a:t>Planning</a:t>
            </a:r>
            <a:endParaRPr lang="en-GB" sz="1500" b="1" dirty="0">
              <a:solidFill>
                <a:srgbClr val="FF6600"/>
              </a:solidFill>
              <a:latin typeface="Montserrat ExtraBold"/>
              <a:ea typeface="Montserrat ExtraBold"/>
              <a:cs typeface="Montserrat ExtraBold"/>
              <a:sym typeface="Montserrat ExtraBold"/>
            </a:endParaRPr>
          </a:p>
        </p:txBody>
      </p:sp>
      <p:sp>
        <p:nvSpPr>
          <p:cNvPr id="188" name="Google Shape;188;p27"/>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pic>
        <p:nvPicPr>
          <p:cNvPr id="189" name="Google Shape;189;p27"/>
          <p:cNvPicPr preferRelativeResize="0"/>
          <p:nvPr/>
        </p:nvPicPr>
        <p:blipFill rotWithShape="1">
          <a:blip r:embed="rId3">
            <a:alphaModFix/>
          </a:blip>
          <a:srcRect/>
          <a:stretch/>
        </p:blipFill>
        <p:spPr>
          <a:xfrm>
            <a:off x="5834325" y="1518925"/>
            <a:ext cx="2244602" cy="2244602"/>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45" y="1111910"/>
            <a:ext cx="4453336" cy="3446882"/>
          </a:xfrm>
          <a:prstGeom prst="rect">
            <a:avLst/>
          </a:prstGeom>
        </p:spPr>
      </p:pic>
    </p:spTree>
    <p:extLst>
      <p:ext uri="{BB962C8B-B14F-4D97-AF65-F5344CB8AC3E}">
        <p14:creationId xmlns:p14="http://schemas.microsoft.com/office/powerpoint/2010/main" val="2999399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7" name="Google Shape;187;p27"/>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lvl="0">
              <a:lnSpc>
                <a:spcPct val="80000"/>
              </a:lnSpc>
            </a:pPr>
            <a:r>
              <a:rPr lang="en-GB" sz="2700" b="1" dirty="0">
                <a:solidFill>
                  <a:srgbClr val="FF6600"/>
                </a:solidFill>
                <a:latin typeface="Montserrat ExtraBold"/>
                <a:ea typeface="Montserrat ExtraBold"/>
                <a:cs typeface="Montserrat ExtraBold"/>
                <a:sym typeface="Montserrat ExtraBold"/>
              </a:rPr>
              <a:t>Planning</a:t>
            </a:r>
            <a:endParaRPr lang="en-GB" sz="1500" b="1" dirty="0">
              <a:solidFill>
                <a:srgbClr val="FF6600"/>
              </a:solidFill>
              <a:latin typeface="Montserrat ExtraBold"/>
              <a:ea typeface="Montserrat ExtraBold"/>
              <a:cs typeface="Montserrat ExtraBold"/>
              <a:sym typeface="Montserrat ExtraBold"/>
            </a:endParaRPr>
          </a:p>
        </p:txBody>
      </p:sp>
      <p:sp>
        <p:nvSpPr>
          <p:cNvPr id="188" name="Google Shape;188;p27"/>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lvl="0"/>
            <a:r>
              <a:rPr lang="en-GB" sz="1050" b="1" dirty="0">
                <a:solidFill>
                  <a:srgbClr val="8000FF"/>
                </a:solidFill>
                <a:latin typeface="Montserrat ExtraBold"/>
                <a:ea typeface="Montserrat ExtraBold"/>
                <a:cs typeface="Montserrat ExtraBold"/>
                <a:sym typeface="Montserrat ExtraBold"/>
              </a:rPr>
              <a:t>TEAM FUNDRAISING</a:t>
            </a:r>
            <a:endParaRPr lang="en-GB" sz="1050" dirty="0">
              <a:solidFill>
                <a:srgbClr val="8000FF"/>
              </a:solidFill>
            </a:endParaRPr>
          </a:p>
        </p:txBody>
      </p:sp>
      <p:pic>
        <p:nvPicPr>
          <p:cNvPr id="189" name="Google Shape;189;p27"/>
          <p:cNvPicPr preferRelativeResize="0"/>
          <p:nvPr/>
        </p:nvPicPr>
        <p:blipFill rotWithShape="1">
          <a:blip r:embed="rId3">
            <a:alphaModFix/>
          </a:blip>
          <a:srcRect/>
          <a:stretch/>
        </p:blipFill>
        <p:spPr>
          <a:xfrm>
            <a:off x="5834325" y="1518925"/>
            <a:ext cx="2244602" cy="2244602"/>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400" y="760781"/>
            <a:ext cx="5442317" cy="3951122"/>
          </a:xfrm>
          <a:prstGeom prst="rect">
            <a:avLst/>
          </a:prstGeom>
        </p:spPr>
      </p:pic>
    </p:spTree>
    <p:extLst>
      <p:ext uri="{BB962C8B-B14F-4D97-AF65-F5344CB8AC3E}">
        <p14:creationId xmlns:p14="http://schemas.microsoft.com/office/powerpoint/2010/main" val="1132078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7" name="Google Shape;187;p27"/>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lvl="0">
              <a:lnSpc>
                <a:spcPct val="80000"/>
              </a:lnSpc>
            </a:pPr>
            <a:r>
              <a:rPr lang="en-GB" sz="2700" b="1" dirty="0">
                <a:solidFill>
                  <a:srgbClr val="FF6600"/>
                </a:solidFill>
                <a:latin typeface="Montserrat ExtraBold"/>
                <a:ea typeface="Montserrat ExtraBold"/>
                <a:cs typeface="Montserrat ExtraBold"/>
                <a:sym typeface="Montserrat ExtraBold"/>
              </a:rPr>
              <a:t>Planning</a:t>
            </a:r>
            <a:endParaRPr lang="en-GB" sz="1500" b="1" dirty="0">
              <a:solidFill>
                <a:srgbClr val="FF6600"/>
              </a:solidFill>
              <a:latin typeface="Montserrat ExtraBold"/>
              <a:ea typeface="Montserrat ExtraBold"/>
              <a:cs typeface="Montserrat ExtraBold"/>
              <a:sym typeface="Montserrat ExtraBold"/>
            </a:endParaRPr>
          </a:p>
        </p:txBody>
      </p:sp>
      <p:sp>
        <p:nvSpPr>
          <p:cNvPr id="188" name="Google Shape;188;p27"/>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lvl="0"/>
            <a:r>
              <a:rPr lang="en-GB" sz="1050" b="1" dirty="0">
                <a:solidFill>
                  <a:srgbClr val="8000FF"/>
                </a:solidFill>
                <a:latin typeface="Montserrat ExtraBold"/>
                <a:ea typeface="Montserrat ExtraBold"/>
                <a:cs typeface="Montserrat ExtraBold"/>
                <a:sym typeface="Montserrat ExtraBold"/>
              </a:rPr>
              <a:t>TEAM FUNDRAISING</a:t>
            </a:r>
            <a:endParaRPr lang="en-GB" sz="1050" dirty="0">
              <a:solidFill>
                <a:srgbClr val="8000FF"/>
              </a:solidFill>
            </a:endParaRPr>
          </a:p>
        </p:txBody>
      </p:sp>
      <p:pic>
        <p:nvPicPr>
          <p:cNvPr id="189" name="Google Shape;189;p27"/>
          <p:cNvPicPr preferRelativeResize="0"/>
          <p:nvPr/>
        </p:nvPicPr>
        <p:blipFill rotWithShape="1">
          <a:blip r:embed="rId3">
            <a:alphaModFix/>
          </a:blip>
          <a:srcRect/>
          <a:stretch/>
        </p:blipFill>
        <p:spPr>
          <a:xfrm>
            <a:off x="5834325" y="1518925"/>
            <a:ext cx="2244602" cy="2244602"/>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27" y="840059"/>
            <a:ext cx="5540263" cy="4140423"/>
          </a:xfrm>
          <a:prstGeom prst="rect">
            <a:avLst/>
          </a:prstGeom>
        </p:spPr>
      </p:pic>
    </p:spTree>
    <p:extLst>
      <p:ext uri="{BB962C8B-B14F-4D97-AF65-F5344CB8AC3E}">
        <p14:creationId xmlns:p14="http://schemas.microsoft.com/office/powerpoint/2010/main" val="114147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7" name="Google Shape;187;p27"/>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lvl="0">
              <a:lnSpc>
                <a:spcPct val="80000"/>
              </a:lnSpc>
            </a:pPr>
            <a:r>
              <a:rPr lang="en-GB" sz="2700" b="1" dirty="0">
                <a:solidFill>
                  <a:srgbClr val="FF6600"/>
                </a:solidFill>
                <a:latin typeface="Montserrat ExtraBold"/>
                <a:ea typeface="Montserrat ExtraBold"/>
                <a:cs typeface="Montserrat ExtraBold"/>
                <a:sym typeface="Montserrat ExtraBold"/>
              </a:rPr>
              <a:t>Planning</a:t>
            </a:r>
            <a:endParaRPr lang="en-GB" sz="1500" b="1" dirty="0">
              <a:solidFill>
                <a:srgbClr val="FF6600"/>
              </a:solidFill>
              <a:latin typeface="Montserrat ExtraBold"/>
              <a:ea typeface="Montserrat ExtraBold"/>
              <a:cs typeface="Montserrat ExtraBold"/>
              <a:sym typeface="Montserrat ExtraBold"/>
            </a:endParaRPr>
          </a:p>
        </p:txBody>
      </p:sp>
      <p:sp>
        <p:nvSpPr>
          <p:cNvPr id="188" name="Google Shape;188;p27"/>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lvl="0"/>
            <a:r>
              <a:rPr lang="en-GB" sz="1050" b="1" dirty="0">
                <a:solidFill>
                  <a:srgbClr val="8000FF"/>
                </a:solidFill>
                <a:latin typeface="Montserrat ExtraBold"/>
                <a:ea typeface="Montserrat ExtraBold"/>
                <a:cs typeface="Montserrat ExtraBold"/>
                <a:sym typeface="Montserrat ExtraBold"/>
              </a:rPr>
              <a:t>TEAM FUNDRAISING</a:t>
            </a:r>
            <a:endParaRPr lang="en-GB" sz="1050" dirty="0">
              <a:solidFill>
                <a:srgbClr val="8000FF"/>
              </a:solidFill>
            </a:endParaRPr>
          </a:p>
        </p:txBody>
      </p:sp>
      <p:pic>
        <p:nvPicPr>
          <p:cNvPr id="189" name="Google Shape;189;p27"/>
          <p:cNvPicPr preferRelativeResize="0"/>
          <p:nvPr/>
        </p:nvPicPr>
        <p:blipFill rotWithShape="1">
          <a:blip r:embed="rId3">
            <a:alphaModFix/>
          </a:blip>
          <a:srcRect/>
          <a:stretch/>
        </p:blipFill>
        <p:spPr>
          <a:xfrm>
            <a:off x="5834325" y="1518925"/>
            <a:ext cx="2244602" cy="2244602"/>
          </a:xfrm>
          <a:prstGeom prst="rect">
            <a:avLst/>
          </a:prstGeom>
          <a:noFill/>
          <a:ln>
            <a:noFill/>
          </a:ln>
        </p:spPr>
      </p:pic>
      <p:sp>
        <p:nvSpPr>
          <p:cNvPr id="6" name="Google Shape;176;p26"/>
          <p:cNvSpPr txBox="1"/>
          <p:nvPr/>
        </p:nvSpPr>
        <p:spPr>
          <a:xfrm>
            <a:off x="540008" y="1003077"/>
            <a:ext cx="2826900" cy="35271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US" sz="1200" dirty="0"/>
              <a:t>Once you’ve connected the dots, you can create a </a:t>
            </a:r>
            <a:r>
              <a:rPr lang="en-US" sz="1200" b="1" dirty="0"/>
              <a:t>TASK LIST </a:t>
            </a:r>
            <a:r>
              <a:rPr lang="en-US" sz="1200" dirty="0"/>
              <a:t>of </a:t>
            </a:r>
            <a:r>
              <a:rPr lang="en-US" sz="1200" b="1" dirty="0"/>
              <a:t>WHAT</a:t>
            </a:r>
            <a:r>
              <a:rPr lang="en-US" sz="1200" dirty="0"/>
              <a:t> to do and </a:t>
            </a:r>
            <a:r>
              <a:rPr lang="en-US" sz="1200" b="1" dirty="0"/>
              <a:t>WHO</a:t>
            </a:r>
            <a:r>
              <a:rPr lang="en-US" sz="1200" dirty="0"/>
              <a:t> on your team can do it in order to leverage your current connections and relationships.</a:t>
            </a:r>
          </a:p>
          <a:p>
            <a:pPr marL="0" marR="0" lvl="0" indent="0" algn="l" rtl="0">
              <a:lnSpc>
                <a:spcPct val="150000"/>
              </a:lnSpc>
              <a:spcBef>
                <a:spcPts val="1000"/>
              </a:spcBef>
              <a:spcAft>
                <a:spcPts val="0"/>
              </a:spcAft>
              <a:buNone/>
            </a:pPr>
            <a:r>
              <a:rPr lang="en-US" sz="1200" dirty="0"/>
              <a:t>Now that you have your strategic resource map, you’re ready to create your </a:t>
            </a:r>
            <a:r>
              <a:rPr lang="en-US" sz="1200" b="1" dirty="0"/>
              <a:t>Prospect List</a:t>
            </a:r>
            <a:r>
              <a:rPr lang="en-US" sz="1200" dirty="0"/>
              <a:t> and…</a:t>
            </a:r>
          </a:p>
          <a:p>
            <a:pPr marL="0" marR="0" lvl="0" indent="0" algn="l" rtl="0">
              <a:lnSpc>
                <a:spcPct val="150000"/>
              </a:lnSpc>
              <a:spcBef>
                <a:spcPts val="1000"/>
              </a:spcBef>
              <a:spcAft>
                <a:spcPts val="0"/>
              </a:spcAft>
              <a:buNone/>
            </a:pPr>
            <a:r>
              <a:rPr lang="en-US" sz="1200" dirty="0"/>
              <a:t>Get fundraising!</a:t>
            </a:r>
          </a:p>
          <a:p>
            <a:pPr marL="228600" marR="0" lvl="0" indent="-228600" algn="l" rtl="0">
              <a:lnSpc>
                <a:spcPct val="150000"/>
              </a:lnSpc>
              <a:spcBef>
                <a:spcPts val="1000"/>
              </a:spcBef>
              <a:spcAft>
                <a:spcPts val="0"/>
              </a:spcAft>
              <a:buAutoNum type="arabicPeriod"/>
            </a:pPr>
            <a:endParaRPr lang="en-US" sz="900" dirty="0"/>
          </a:p>
        </p:txBody>
      </p:sp>
    </p:spTree>
    <p:extLst>
      <p:ext uri="{BB962C8B-B14F-4D97-AF65-F5344CB8AC3E}">
        <p14:creationId xmlns:p14="http://schemas.microsoft.com/office/powerpoint/2010/main" val="1044093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20"/>
          <p:cNvSpPr/>
          <p:nvPr/>
        </p:nvSpPr>
        <p:spPr>
          <a:xfrm>
            <a:off x="-37772" y="4011930"/>
            <a:ext cx="9180583" cy="800100"/>
          </a:xfrm>
          <a:prstGeom prst="rect">
            <a:avLst/>
          </a:prstGeom>
          <a:solidFill>
            <a:srgbClr val="FF6600">
              <a:alpha val="83921"/>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lt1"/>
              </a:solidFill>
              <a:latin typeface="Montserrat ExtraBold"/>
              <a:ea typeface="Montserrat ExtraBold"/>
              <a:cs typeface="Montserrat ExtraBold"/>
              <a:sym typeface="Montserrat ExtraBold"/>
            </a:endParaRPr>
          </a:p>
        </p:txBody>
      </p:sp>
      <p:sp>
        <p:nvSpPr>
          <p:cNvPr id="7" name="Google Shape;87;p20"/>
          <p:cNvSpPr txBox="1"/>
          <p:nvPr/>
        </p:nvSpPr>
        <p:spPr>
          <a:xfrm>
            <a:off x="630000" y="4148550"/>
            <a:ext cx="8178900" cy="4371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GB" sz="2700" b="1" dirty="0">
                <a:solidFill>
                  <a:schemeClr val="lt1"/>
                </a:solidFill>
                <a:latin typeface="Montserrat ExtraBold"/>
                <a:ea typeface="Montserrat ExtraBold"/>
                <a:cs typeface="Montserrat ExtraBold"/>
                <a:sym typeface="Montserrat ExtraBold"/>
              </a:rPr>
              <a:t>PART III – ENGAGING SUPPORTERS</a:t>
            </a:r>
            <a:endParaRPr dirty="0"/>
          </a:p>
        </p:txBody>
      </p:sp>
      <p:pic>
        <p:nvPicPr>
          <p:cNvPr id="2" name="Fundraising_Part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9719" y="150270"/>
            <a:ext cx="6705600" cy="3771900"/>
          </a:xfrm>
          <a:prstGeom prst="rect">
            <a:avLst/>
          </a:prstGeom>
        </p:spPr>
      </p:pic>
    </p:spTree>
    <p:extLst>
      <p:ext uri="{BB962C8B-B14F-4D97-AF65-F5344CB8AC3E}">
        <p14:creationId xmlns:p14="http://schemas.microsoft.com/office/powerpoint/2010/main" val="2819020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7" name="Google Shape;217;p30"/>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Engaging Supporters</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218" name="Google Shape;218;p30"/>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lvl="0"/>
            <a:r>
              <a:rPr lang="en-GB" sz="1050" b="1" dirty="0">
                <a:solidFill>
                  <a:srgbClr val="8000FF"/>
                </a:solidFill>
                <a:latin typeface="Montserrat ExtraBold"/>
                <a:ea typeface="Montserrat ExtraBold"/>
                <a:cs typeface="Montserrat ExtraBold"/>
                <a:sym typeface="Montserrat ExtraBold"/>
              </a:rPr>
              <a:t>TEAM FUNDRAISING</a:t>
            </a:r>
            <a:endParaRPr lang="en-GB" sz="1050" dirty="0">
              <a:solidFill>
                <a:srgbClr val="8000FF"/>
              </a:solidFill>
            </a:endParaRPr>
          </a:p>
        </p:txBody>
      </p:sp>
      <p:pic>
        <p:nvPicPr>
          <p:cNvPr id="219" name="Google Shape;219;p30"/>
          <p:cNvPicPr preferRelativeResize="0"/>
          <p:nvPr/>
        </p:nvPicPr>
        <p:blipFill rotWithShape="1">
          <a:blip r:embed="rId3">
            <a:alphaModFix/>
          </a:blip>
          <a:srcRect/>
          <a:stretch/>
        </p:blipFill>
        <p:spPr>
          <a:xfrm>
            <a:off x="5834325" y="1554275"/>
            <a:ext cx="2244598" cy="2244598"/>
          </a:xfrm>
          <a:prstGeom prst="rect">
            <a:avLst/>
          </a:prstGeom>
          <a:noFill/>
          <a:ln>
            <a:noFill/>
          </a:ln>
        </p:spPr>
      </p:pic>
      <p:sp>
        <p:nvSpPr>
          <p:cNvPr id="11" name="Google Shape;176;p26"/>
          <p:cNvSpPr txBox="1"/>
          <p:nvPr/>
        </p:nvSpPr>
        <p:spPr>
          <a:xfrm>
            <a:off x="540007" y="1003077"/>
            <a:ext cx="3546217" cy="3527100"/>
          </a:xfrm>
          <a:prstGeom prst="rect">
            <a:avLst/>
          </a:prstGeom>
          <a:noFill/>
          <a:ln>
            <a:noFill/>
          </a:ln>
        </p:spPr>
        <p:txBody>
          <a:bodyPr spcFirstLastPara="1" wrap="square" lIns="91400" tIns="91400" rIns="91400" bIns="91400" anchor="t" anchorCtr="0">
            <a:noAutofit/>
          </a:bodyPr>
          <a:lstStyle/>
          <a:p>
            <a:pPr marL="457200" marR="0" lvl="0" indent="-457200" algn="l" rtl="0">
              <a:lnSpc>
                <a:spcPct val="150000"/>
              </a:lnSpc>
              <a:spcBef>
                <a:spcPts val="1000"/>
              </a:spcBef>
              <a:spcAft>
                <a:spcPts val="0"/>
              </a:spcAft>
              <a:buAutoNum type="arabicPeriod"/>
            </a:pPr>
            <a:r>
              <a:rPr lang="en-US" sz="2000" dirty="0"/>
              <a:t>Look at your budget</a:t>
            </a:r>
          </a:p>
          <a:p>
            <a:pPr marL="457200" marR="0" lvl="0" indent="-457200" algn="l" rtl="0">
              <a:lnSpc>
                <a:spcPct val="150000"/>
              </a:lnSpc>
              <a:spcBef>
                <a:spcPts val="1000"/>
              </a:spcBef>
              <a:spcAft>
                <a:spcPts val="0"/>
              </a:spcAft>
              <a:buAutoNum type="arabicPeriod"/>
            </a:pPr>
            <a:r>
              <a:rPr lang="en-US" sz="2000" dirty="0"/>
              <a:t>Be Realistic</a:t>
            </a:r>
          </a:p>
          <a:p>
            <a:pPr marL="457200" marR="0" lvl="0" indent="-457200" algn="l" rtl="0">
              <a:lnSpc>
                <a:spcPct val="150000"/>
              </a:lnSpc>
              <a:spcBef>
                <a:spcPts val="1000"/>
              </a:spcBef>
              <a:spcAft>
                <a:spcPts val="0"/>
              </a:spcAft>
              <a:buAutoNum type="arabicPeriod"/>
            </a:pPr>
            <a:r>
              <a:rPr lang="en-US" sz="2000" dirty="0"/>
              <a:t>Understand your pitch</a:t>
            </a:r>
          </a:p>
          <a:p>
            <a:pPr marL="228600" marR="0" lvl="0" indent="-228600" algn="l" rtl="0">
              <a:lnSpc>
                <a:spcPct val="150000"/>
              </a:lnSpc>
              <a:spcBef>
                <a:spcPts val="1000"/>
              </a:spcBef>
              <a:spcAft>
                <a:spcPts val="0"/>
              </a:spcAft>
              <a:buAutoNum type="arabicPeriod"/>
            </a:pPr>
            <a:endParaRPr lang="en-US" sz="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7" name="Google Shape;217;p30"/>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lvl="0">
              <a:lnSpc>
                <a:spcPct val="80000"/>
              </a:lnSpc>
            </a:pPr>
            <a:r>
              <a:rPr lang="en-GB" sz="2700" b="1" dirty="0">
                <a:solidFill>
                  <a:srgbClr val="FF6600"/>
                </a:solidFill>
                <a:latin typeface="Montserrat ExtraBold"/>
                <a:ea typeface="Montserrat ExtraBold"/>
                <a:cs typeface="Montserrat ExtraBold"/>
                <a:sym typeface="Montserrat ExtraBold"/>
              </a:rPr>
              <a:t>Engaging Supporters</a:t>
            </a:r>
            <a:endParaRPr lang="en-GB" sz="1500" b="1" dirty="0">
              <a:solidFill>
                <a:srgbClr val="FF6600"/>
              </a:solidFill>
              <a:latin typeface="Montserrat ExtraBold"/>
              <a:ea typeface="Montserrat ExtraBold"/>
              <a:cs typeface="Montserrat ExtraBold"/>
              <a:sym typeface="Montserrat ExtraBold"/>
            </a:endParaRPr>
          </a:p>
        </p:txBody>
      </p:sp>
      <p:sp>
        <p:nvSpPr>
          <p:cNvPr id="218" name="Google Shape;218;p30"/>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lvl="0"/>
            <a:r>
              <a:rPr lang="en-GB" sz="1050" b="1" dirty="0">
                <a:solidFill>
                  <a:srgbClr val="8000FF"/>
                </a:solidFill>
                <a:latin typeface="Montserrat ExtraBold"/>
                <a:ea typeface="Montserrat ExtraBold"/>
                <a:cs typeface="Montserrat ExtraBold"/>
                <a:sym typeface="Montserrat ExtraBold"/>
              </a:rPr>
              <a:t>TEAM FUNDRAISING</a:t>
            </a:r>
            <a:endParaRPr lang="en-GB" sz="1050" dirty="0">
              <a:solidFill>
                <a:srgbClr val="8000FF"/>
              </a:solidFill>
            </a:endParaRPr>
          </a:p>
        </p:txBody>
      </p:sp>
      <p:pic>
        <p:nvPicPr>
          <p:cNvPr id="219" name="Google Shape;219;p30"/>
          <p:cNvPicPr preferRelativeResize="0"/>
          <p:nvPr/>
        </p:nvPicPr>
        <p:blipFill rotWithShape="1">
          <a:blip r:embed="rId3">
            <a:alphaModFix/>
          </a:blip>
          <a:srcRect/>
          <a:stretch/>
        </p:blipFill>
        <p:spPr>
          <a:xfrm>
            <a:off x="5834325" y="1554275"/>
            <a:ext cx="2244598" cy="2244598"/>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92" y="840059"/>
            <a:ext cx="5017533" cy="4167897"/>
          </a:xfrm>
          <a:prstGeom prst="rect">
            <a:avLst/>
          </a:prstGeom>
        </p:spPr>
      </p:pic>
    </p:spTree>
    <p:extLst>
      <p:ext uri="{BB962C8B-B14F-4D97-AF65-F5344CB8AC3E}">
        <p14:creationId xmlns:p14="http://schemas.microsoft.com/office/powerpoint/2010/main" val="3346888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7" name="Google Shape;217;p30"/>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lvl="0">
              <a:lnSpc>
                <a:spcPct val="80000"/>
              </a:lnSpc>
            </a:pPr>
            <a:r>
              <a:rPr lang="en-GB" sz="2700" b="1" dirty="0">
                <a:solidFill>
                  <a:srgbClr val="FF6600"/>
                </a:solidFill>
                <a:latin typeface="Montserrat ExtraBold"/>
                <a:ea typeface="Montserrat ExtraBold"/>
                <a:cs typeface="Montserrat ExtraBold"/>
                <a:sym typeface="Montserrat ExtraBold"/>
              </a:rPr>
              <a:t>Engaging Supporters</a:t>
            </a:r>
            <a:endParaRPr lang="en-GB" sz="1500" b="1" dirty="0">
              <a:solidFill>
                <a:srgbClr val="FF6600"/>
              </a:solidFill>
              <a:latin typeface="Montserrat ExtraBold"/>
              <a:ea typeface="Montserrat ExtraBold"/>
              <a:cs typeface="Montserrat ExtraBold"/>
              <a:sym typeface="Montserrat ExtraBold"/>
            </a:endParaRPr>
          </a:p>
        </p:txBody>
      </p:sp>
      <p:sp>
        <p:nvSpPr>
          <p:cNvPr id="218" name="Google Shape;218;p30"/>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lvl="0"/>
            <a:r>
              <a:rPr lang="en-GB" sz="1050" b="1" dirty="0">
                <a:solidFill>
                  <a:srgbClr val="8000FF"/>
                </a:solidFill>
                <a:latin typeface="Montserrat ExtraBold"/>
                <a:ea typeface="Montserrat ExtraBold"/>
                <a:cs typeface="Montserrat ExtraBold"/>
                <a:sym typeface="Montserrat ExtraBold"/>
              </a:rPr>
              <a:t>TEAM FUNDRAISING</a:t>
            </a:r>
            <a:endParaRPr lang="en-GB" sz="1050" dirty="0">
              <a:solidFill>
                <a:srgbClr val="8000FF"/>
              </a:solidFill>
            </a:endParaRPr>
          </a:p>
        </p:txBody>
      </p:sp>
      <p:pic>
        <p:nvPicPr>
          <p:cNvPr id="219" name="Google Shape;219;p30"/>
          <p:cNvPicPr preferRelativeResize="0"/>
          <p:nvPr/>
        </p:nvPicPr>
        <p:blipFill rotWithShape="1">
          <a:blip r:embed="rId3">
            <a:alphaModFix/>
          </a:blip>
          <a:srcRect/>
          <a:stretch/>
        </p:blipFill>
        <p:spPr>
          <a:xfrm>
            <a:off x="5834325" y="1554275"/>
            <a:ext cx="2244598" cy="2244598"/>
          </a:xfrm>
          <a:prstGeom prst="rect">
            <a:avLst/>
          </a:prstGeom>
          <a:noFill/>
          <a:ln>
            <a:noFill/>
          </a:ln>
        </p:spPr>
      </p:pic>
      <p:sp>
        <p:nvSpPr>
          <p:cNvPr id="6" name="Google Shape;176;p26"/>
          <p:cNvSpPr txBox="1"/>
          <p:nvPr/>
        </p:nvSpPr>
        <p:spPr>
          <a:xfrm>
            <a:off x="540007" y="1003077"/>
            <a:ext cx="4883102" cy="3527100"/>
          </a:xfrm>
          <a:prstGeom prst="rect">
            <a:avLst/>
          </a:prstGeom>
          <a:noFill/>
          <a:ln>
            <a:noFill/>
          </a:ln>
        </p:spPr>
        <p:txBody>
          <a:bodyPr spcFirstLastPara="1" wrap="square" lIns="91400" tIns="91400" rIns="91400" bIns="91400" anchor="t" anchorCtr="0">
            <a:noAutofit/>
          </a:bodyPr>
          <a:lstStyle/>
          <a:p>
            <a:pPr marR="0" lvl="0" algn="l" rtl="0">
              <a:lnSpc>
                <a:spcPct val="150000"/>
              </a:lnSpc>
              <a:spcBef>
                <a:spcPts val="1000"/>
              </a:spcBef>
              <a:spcAft>
                <a:spcPts val="0"/>
              </a:spcAft>
            </a:pPr>
            <a:r>
              <a:rPr lang="en-US" sz="1200" dirty="0"/>
              <a:t>For each resource, create a </a:t>
            </a:r>
            <a:r>
              <a:rPr lang="en-US" sz="1200" b="1" dirty="0"/>
              <a:t>NEEDS LIST</a:t>
            </a:r>
            <a:r>
              <a:rPr lang="en-US" sz="1200" dirty="0"/>
              <a:t>.</a:t>
            </a:r>
          </a:p>
          <a:p>
            <a:pPr marL="228600" marR="0" lvl="0" indent="-228600" algn="l" rtl="0">
              <a:lnSpc>
                <a:spcPct val="150000"/>
              </a:lnSpc>
              <a:spcBef>
                <a:spcPts val="1000"/>
              </a:spcBef>
              <a:spcAft>
                <a:spcPts val="0"/>
              </a:spcAft>
              <a:buFont typeface="+mj-lt"/>
              <a:buAutoNum type="arabicPeriod"/>
            </a:pPr>
            <a:r>
              <a:rPr lang="en-US" sz="1200" dirty="0"/>
              <a:t>Making a phone call</a:t>
            </a:r>
          </a:p>
          <a:p>
            <a:pPr marL="228600" marR="0" lvl="0" indent="-228600" algn="l" rtl="0">
              <a:lnSpc>
                <a:spcPct val="150000"/>
              </a:lnSpc>
              <a:spcBef>
                <a:spcPts val="1000"/>
              </a:spcBef>
              <a:spcAft>
                <a:spcPts val="0"/>
              </a:spcAft>
              <a:buFont typeface="+mj-lt"/>
              <a:buAutoNum type="arabicPeriod"/>
            </a:pPr>
            <a:r>
              <a:rPr lang="en-US" sz="1200" dirty="0"/>
              <a:t>Sending an email</a:t>
            </a:r>
          </a:p>
          <a:p>
            <a:pPr marL="228600" marR="0" lvl="0" indent="-228600" algn="l" rtl="0">
              <a:lnSpc>
                <a:spcPct val="150000"/>
              </a:lnSpc>
              <a:spcBef>
                <a:spcPts val="1000"/>
              </a:spcBef>
              <a:spcAft>
                <a:spcPts val="0"/>
              </a:spcAft>
              <a:buFont typeface="+mj-lt"/>
              <a:buAutoNum type="arabicPeriod"/>
            </a:pPr>
            <a:r>
              <a:rPr lang="en-US" sz="1200" dirty="0"/>
              <a:t>Send a letter</a:t>
            </a:r>
          </a:p>
          <a:p>
            <a:pPr marL="228600" marR="0" lvl="0" indent="-228600" algn="l" rtl="0">
              <a:lnSpc>
                <a:spcPct val="150000"/>
              </a:lnSpc>
              <a:spcBef>
                <a:spcPts val="1000"/>
              </a:spcBef>
              <a:spcAft>
                <a:spcPts val="0"/>
              </a:spcAft>
              <a:buFont typeface="+mj-lt"/>
              <a:buAutoNum type="arabicPeriod"/>
            </a:pPr>
            <a:r>
              <a:rPr lang="en-US" sz="1200" dirty="0"/>
              <a:t>Setting up an in-person meeting</a:t>
            </a:r>
          </a:p>
          <a:p>
            <a:pPr marL="228600" marR="0" lvl="0" indent="-228600" algn="l" rtl="0">
              <a:lnSpc>
                <a:spcPct val="150000"/>
              </a:lnSpc>
              <a:spcBef>
                <a:spcPts val="1000"/>
              </a:spcBef>
              <a:spcAft>
                <a:spcPts val="0"/>
              </a:spcAft>
              <a:buFont typeface="+mj-lt"/>
              <a:buAutoNum type="arabicPeriod"/>
            </a:pPr>
            <a:r>
              <a:rPr lang="en-US" sz="1200" dirty="0"/>
              <a:t>Applying for a grant</a:t>
            </a:r>
          </a:p>
          <a:p>
            <a:pPr marL="228600" lvl="0" indent="-228600">
              <a:lnSpc>
                <a:spcPct val="150000"/>
              </a:lnSpc>
              <a:spcBef>
                <a:spcPts val="1000"/>
              </a:spcBef>
              <a:buFont typeface="+mj-lt"/>
              <a:buAutoNum type="arabicPeriod"/>
            </a:pPr>
            <a:r>
              <a:rPr lang="en-US" sz="1200" dirty="0"/>
              <a:t>Reaching out in another way</a:t>
            </a:r>
          </a:p>
          <a:p>
            <a:pPr marL="228600" marR="0" lvl="0" indent="-228600" algn="l" rtl="0">
              <a:lnSpc>
                <a:spcPct val="150000"/>
              </a:lnSpc>
              <a:spcBef>
                <a:spcPts val="1000"/>
              </a:spcBef>
              <a:spcAft>
                <a:spcPts val="0"/>
              </a:spcAft>
              <a:buFont typeface="+mj-lt"/>
              <a:buAutoNum type="arabicPeriod"/>
            </a:pPr>
            <a:endParaRPr lang="en-US" sz="1200" dirty="0"/>
          </a:p>
        </p:txBody>
      </p:sp>
    </p:spTree>
    <p:extLst>
      <p:ext uri="{BB962C8B-B14F-4D97-AF65-F5344CB8AC3E}">
        <p14:creationId xmlns:p14="http://schemas.microsoft.com/office/powerpoint/2010/main" val="1812588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7" name="Google Shape;217;p30"/>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lvl="0">
              <a:lnSpc>
                <a:spcPct val="80000"/>
              </a:lnSpc>
            </a:pPr>
            <a:r>
              <a:rPr lang="en-GB" sz="2700" b="1" dirty="0">
                <a:solidFill>
                  <a:srgbClr val="FF6600"/>
                </a:solidFill>
                <a:latin typeface="Montserrat ExtraBold"/>
                <a:ea typeface="Montserrat ExtraBold"/>
                <a:cs typeface="Montserrat ExtraBold"/>
                <a:sym typeface="Montserrat ExtraBold"/>
              </a:rPr>
              <a:t>Engaging Supporters</a:t>
            </a:r>
            <a:endParaRPr lang="en-GB" sz="1500" b="1" dirty="0">
              <a:solidFill>
                <a:srgbClr val="FF6600"/>
              </a:solidFill>
              <a:latin typeface="Montserrat ExtraBold"/>
              <a:ea typeface="Montserrat ExtraBold"/>
              <a:cs typeface="Montserrat ExtraBold"/>
              <a:sym typeface="Montserrat ExtraBold"/>
            </a:endParaRPr>
          </a:p>
        </p:txBody>
      </p:sp>
      <p:sp>
        <p:nvSpPr>
          <p:cNvPr id="218" name="Google Shape;218;p30"/>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lvl="0"/>
            <a:r>
              <a:rPr lang="en-GB" sz="1050" b="1" dirty="0">
                <a:solidFill>
                  <a:srgbClr val="8000FF"/>
                </a:solidFill>
                <a:latin typeface="Montserrat ExtraBold"/>
                <a:ea typeface="Montserrat ExtraBold"/>
                <a:cs typeface="Montserrat ExtraBold"/>
                <a:sym typeface="Montserrat ExtraBold"/>
              </a:rPr>
              <a:t>TEAM FUNDRAISING</a:t>
            </a:r>
            <a:endParaRPr lang="en-GB" sz="1050" dirty="0">
              <a:solidFill>
                <a:srgbClr val="8000FF"/>
              </a:solidFill>
            </a:endParaRPr>
          </a:p>
        </p:txBody>
      </p:sp>
      <p:pic>
        <p:nvPicPr>
          <p:cNvPr id="219" name="Google Shape;219;p30"/>
          <p:cNvPicPr preferRelativeResize="0"/>
          <p:nvPr/>
        </p:nvPicPr>
        <p:blipFill rotWithShape="1">
          <a:blip r:embed="rId3">
            <a:alphaModFix/>
          </a:blip>
          <a:srcRect/>
          <a:stretch/>
        </p:blipFill>
        <p:spPr>
          <a:xfrm>
            <a:off x="5834325" y="1554275"/>
            <a:ext cx="2244598" cy="2244598"/>
          </a:xfrm>
          <a:prstGeom prst="rect">
            <a:avLst/>
          </a:prstGeom>
          <a:noFill/>
          <a:ln>
            <a:noFill/>
          </a:ln>
        </p:spPr>
      </p:pic>
      <p:sp>
        <p:nvSpPr>
          <p:cNvPr id="6" name="Google Shape;176;p26"/>
          <p:cNvSpPr txBox="1"/>
          <p:nvPr/>
        </p:nvSpPr>
        <p:spPr>
          <a:xfrm>
            <a:off x="540007" y="1003077"/>
            <a:ext cx="4883102" cy="3527100"/>
          </a:xfrm>
          <a:prstGeom prst="rect">
            <a:avLst/>
          </a:prstGeom>
          <a:noFill/>
          <a:ln>
            <a:noFill/>
          </a:ln>
        </p:spPr>
        <p:txBody>
          <a:bodyPr spcFirstLastPara="1" wrap="square" lIns="91400" tIns="91400" rIns="91400" bIns="91400" anchor="t" anchorCtr="0">
            <a:noAutofit/>
          </a:bodyPr>
          <a:lstStyle/>
          <a:p>
            <a:pPr marR="0" lvl="0" algn="l" rtl="0">
              <a:lnSpc>
                <a:spcPct val="150000"/>
              </a:lnSpc>
              <a:spcBef>
                <a:spcPts val="1000"/>
              </a:spcBef>
              <a:spcAft>
                <a:spcPts val="0"/>
              </a:spcAft>
            </a:pPr>
            <a:r>
              <a:rPr lang="en-US" sz="1200" dirty="0"/>
              <a:t>You can use the DI fundraising letter template to guide what message you should include in your initial outreach to potential supporters.</a:t>
            </a:r>
          </a:p>
          <a:p>
            <a:pPr marR="0" lvl="0" algn="l" rtl="0">
              <a:lnSpc>
                <a:spcPct val="150000"/>
              </a:lnSpc>
              <a:spcBef>
                <a:spcPts val="1000"/>
              </a:spcBef>
              <a:spcAft>
                <a:spcPts val="0"/>
              </a:spcAft>
            </a:pPr>
            <a:r>
              <a:rPr lang="en-US" sz="1200" dirty="0"/>
              <a:t>You can find that template HERE. </a:t>
            </a:r>
          </a:p>
          <a:p>
            <a:pPr marR="0" lvl="0" algn="l" rtl="0">
              <a:lnSpc>
                <a:spcPct val="150000"/>
              </a:lnSpc>
              <a:spcBef>
                <a:spcPts val="1000"/>
              </a:spcBef>
              <a:spcAft>
                <a:spcPts val="0"/>
              </a:spcAft>
            </a:pPr>
            <a:r>
              <a:rPr lang="en-US" sz="1200" dirty="0"/>
              <a:t>You can also use the DI fundraising PowerPoint template to help keep your support message streamlined and professional. </a:t>
            </a:r>
          </a:p>
          <a:p>
            <a:pPr marR="0" lvl="0" algn="l" rtl="0">
              <a:lnSpc>
                <a:spcPct val="150000"/>
              </a:lnSpc>
              <a:spcBef>
                <a:spcPts val="1000"/>
              </a:spcBef>
              <a:spcAft>
                <a:spcPts val="0"/>
              </a:spcAft>
            </a:pPr>
            <a:r>
              <a:rPr lang="en-US" sz="1200" dirty="0"/>
              <a:t>You can download that template HERE.</a:t>
            </a:r>
          </a:p>
          <a:p>
            <a:pPr marL="228600" marR="0" lvl="0" indent="-228600" algn="l" rtl="0">
              <a:lnSpc>
                <a:spcPct val="150000"/>
              </a:lnSpc>
              <a:spcBef>
                <a:spcPts val="1000"/>
              </a:spcBef>
              <a:spcAft>
                <a:spcPts val="0"/>
              </a:spcAft>
              <a:buFont typeface="+mj-lt"/>
              <a:buAutoNum type="arabicPeriod"/>
            </a:pPr>
            <a:endParaRPr lang="en-US" sz="1200" dirty="0"/>
          </a:p>
        </p:txBody>
      </p:sp>
    </p:spTree>
    <p:extLst>
      <p:ext uri="{BB962C8B-B14F-4D97-AF65-F5344CB8AC3E}">
        <p14:creationId xmlns:p14="http://schemas.microsoft.com/office/powerpoint/2010/main" val="1509563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7" name="Google Shape;217;p30"/>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lvl="0">
              <a:lnSpc>
                <a:spcPct val="80000"/>
              </a:lnSpc>
            </a:pPr>
            <a:r>
              <a:rPr lang="en-GB" sz="2700" b="1" dirty="0">
                <a:solidFill>
                  <a:srgbClr val="FF6600"/>
                </a:solidFill>
                <a:latin typeface="Montserrat ExtraBold"/>
                <a:ea typeface="Montserrat ExtraBold"/>
                <a:cs typeface="Montserrat ExtraBold"/>
                <a:sym typeface="Montserrat ExtraBold"/>
              </a:rPr>
              <a:t>Engaging Supporters</a:t>
            </a:r>
            <a:endParaRPr lang="en-GB" sz="1500" b="1" dirty="0">
              <a:solidFill>
                <a:srgbClr val="FF6600"/>
              </a:solidFill>
              <a:latin typeface="Montserrat ExtraBold"/>
              <a:ea typeface="Montserrat ExtraBold"/>
              <a:cs typeface="Montserrat ExtraBold"/>
              <a:sym typeface="Montserrat ExtraBold"/>
            </a:endParaRPr>
          </a:p>
        </p:txBody>
      </p:sp>
      <p:sp>
        <p:nvSpPr>
          <p:cNvPr id="218" name="Google Shape;218;p30"/>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lvl="0"/>
            <a:r>
              <a:rPr lang="en-GB" sz="1050" b="1" dirty="0">
                <a:solidFill>
                  <a:srgbClr val="8000FF"/>
                </a:solidFill>
                <a:latin typeface="Montserrat ExtraBold"/>
                <a:ea typeface="Montserrat ExtraBold"/>
                <a:cs typeface="Montserrat ExtraBold"/>
                <a:sym typeface="Montserrat ExtraBold"/>
              </a:rPr>
              <a:t>TEAM FUNDRAISING</a:t>
            </a:r>
            <a:endParaRPr lang="en-GB" sz="1050" dirty="0">
              <a:solidFill>
                <a:srgbClr val="8000FF"/>
              </a:solidFill>
            </a:endParaRPr>
          </a:p>
        </p:txBody>
      </p:sp>
      <p:pic>
        <p:nvPicPr>
          <p:cNvPr id="219" name="Google Shape;219;p30"/>
          <p:cNvPicPr preferRelativeResize="0"/>
          <p:nvPr/>
        </p:nvPicPr>
        <p:blipFill rotWithShape="1">
          <a:blip r:embed="rId3">
            <a:alphaModFix/>
          </a:blip>
          <a:srcRect/>
          <a:stretch/>
        </p:blipFill>
        <p:spPr>
          <a:xfrm>
            <a:off x="5834325" y="1554275"/>
            <a:ext cx="2244598" cy="2244598"/>
          </a:xfrm>
          <a:prstGeom prst="rect">
            <a:avLst/>
          </a:prstGeom>
          <a:noFill/>
          <a:ln>
            <a:noFill/>
          </a:ln>
        </p:spPr>
      </p:pic>
      <p:sp>
        <p:nvSpPr>
          <p:cNvPr id="6" name="Google Shape;176;p26"/>
          <p:cNvSpPr txBox="1"/>
          <p:nvPr/>
        </p:nvSpPr>
        <p:spPr>
          <a:xfrm>
            <a:off x="540007" y="1003077"/>
            <a:ext cx="4883102" cy="3527100"/>
          </a:xfrm>
          <a:prstGeom prst="rect">
            <a:avLst/>
          </a:prstGeom>
          <a:noFill/>
          <a:ln>
            <a:noFill/>
          </a:ln>
        </p:spPr>
        <p:txBody>
          <a:bodyPr spcFirstLastPara="1" wrap="square" lIns="91400" tIns="91400" rIns="91400" bIns="91400" anchor="t" anchorCtr="0">
            <a:noAutofit/>
          </a:bodyPr>
          <a:lstStyle/>
          <a:p>
            <a:pPr marR="0" lvl="0" algn="l" rtl="0">
              <a:lnSpc>
                <a:spcPct val="150000"/>
              </a:lnSpc>
              <a:spcBef>
                <a:spcPts val="1000"/>
              </a:spcBef>
              <a:spcAft>
                <a:spcPts val="0"/>
              </a:spcAft>
            </a:pPr>
            <a:r>
              <a:rPr lang="en-US" sz="1200" dirty="0"/>
              <a:t>At the end of the season, make sure you spend time review what worked and what didn’t. Ask questions like:</a:t>
            </a:r>
          </a:p>
          <a:p>
            <a:pPr marL="228600" marR="0" lvl="0" indent="-228600" algn="l" rtl="0">
              <a:lnSpc>
                <a:spcPct val="150000"/>
              </a:lnSpc>
              <a:spcBef>
                <a:spcPts val="1000"/>
              </a:spcBef>
              <a:spcAft>
                <a:spcPts val="0"/>
              </a:spcAft>
              <a:buFont typeface="+mj-lt"/>
              <a:buAutoNum type="arabicPeriod"/>
            </a:pPr>
            <a:r>
              <a:rPr lang="en-US" sz="1200" dirty="0"/>
              <a:t>What was a big success?</a:t>
            </a:r>
          </a:p>
          <a:p>
            <a:pPr marL="228600" marR="0" lvl="0" indent="-228600" algn="l" rtl="0">
              <a:lnSpc>
                <a:spcPct val="150000"/>
              </a:lnSpc>
              <a:spcBef>
                <a:spcPts val="1000"/>
              </a:spcBef>
              <a:spcAft>
                <a:spcPts val="0"/>
              </a:spcAft>
              <a:buFont typeface="+mj-lt"/>
              <a:buAutoNum type="arabicPeriod"/>
            </a:pPr>
            <a:r>
              <a:rPr lang="en-US" sz="1200" dirty="0"/>
              <a:t>What didn’t work well?</a:t>
            </a:r>
          </a:p>
          <a:p>
            <a:pPr marL="228600" marR="0" lvl="0" indent="-228600" algn="l" rtl="0">
              <a:lnSpc>
                <a:spcPct val="150000"/>
              </a:lnSpc>
              <a:spcBef>
                <a:spcPts val="1000"/>
              </a:spcBef>
              <a:spcAft>
                <a:spcPts val="0"/>
              </a:spcAft>
              <a:buFont typeface="+mj-lt"/>
              <a:buAutoNum type="arabicPeriod"/>
            </a:pPr>
            <a:r>
              <a:rPr lang="en-US" sz="1200" dirty="0"/>
              <a:t>How could we improve for next season?</a:t>
            </a:r>
          </a:p>
          <a:p>
            <a:pPr marR="0" lvl="0" algn="l" rtl="0">
              <a:lnSpc>
                <a:spcPct val="150000"/>
              </a:lnSpc>
              <a:spcBef>
                <a:spcPts val="1000"/>
              </a:spcBef>
              <a:spcAft>
                <a:spcPts val="0"/>
              </a:spcAft>
            </a:pPr>
            <a:endParaRPr lang="en-US" sz="1200" dirty="0"/>
          </a:p>
          <a:p>
            <a:pPr marL="228600" marR="0" lvl="0" indent="-228600" algn="l" rtl="0">
              <a:lnSpc>
                <a:spcPct val="150000"/>
              </a:lnSpc>
              <a:spcBef>
                <a:spcPts val="1000"/>
              </a:spcBef>
              <a:spcAft>
                <a:spcPts val="0"/>
              </a:spcAft>
              <a:buFont typeface="+mj-lt"/>
              <a:buAutoNum type="arabicPeriod"/>
            </a:pPr>
            <a:endParaRPr lang="en-US" sz="1200" dirty="0"/>
          </a:p>
        </p:txBody>
      </p:sp>
    </p:spTree>
    <p:extLst>
      <p:ext uri="{BB962C8B-B14F-4D97-AF65-F5344CB8AC3E}">
        <p14:creationId xmlns:p14="http://schemas.microsoft.com/office/powerpoint/2010/main" val="2773076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20"/>
          <p:cNvSpPr/>
          <p:nvPr/>
        </p:nvSpPr>
        <p:spPr>
          <a:xfrm>
            <a:off x="-37772" y="4011930"/>
            <a:ext cx="9180583" cy="800100"/>
          </a:xfrm>
          <a:prstGeom prst="rect">
            <a:avLst/>
          </a:prstGeom>
          <a:solidFill>
            <a:srgbClr val="FF6600">
              <a:alpha val="83921"/>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lt1"/>
              </a:solidFill>
              <a:latin typeface="Montserrat ExtraBold"/>
              <a:ea typeface="Montserrat ExtraBold"/>
              <a:cs typeface="Montserrat ExtraBold"/>
              <a:sym typeface="Montserrat ExtraBold"/>
            </a:endParaRPr>
          </a:p>
        </p:txBody>
      </p:sp>
      <p:pic>
        <p:nvPicPr>
          <p:cNvPr id="2" name="Fundraising_Par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9719" y="109728"/>
            <a:ext cx="6705600" cy="3771900"/>
          </a:xfrm>
          <a:prstGeom prst="rect">
            <a:avLst/>
          </a:prstGeom>
        </p:spPr>
      </p:pic>
      <p:sp>
        <p:nvSpPr>
          <p:cNvPr id="7" name="Google Shape;87;p20"/>
          <p:cNvSpPr txBox="1"/>
          <p:nvPr/>
        </p:nvSpPr>
        <p:spPr>
          <a:xfrm>
            <a:off x="630000" y="4148550"/>
            <a:ext cx="8178900" cy="4371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GB" sz="2700" b="1" dirty="0">
                <a:solidFill>
                  <a:schemeClr val="lt1"/>
                </a:solidFill>
                <a:latin typeface="Montserrat ExtraBold"/>
                <a:ea typeface="Montserrat ExtraBold"/>
                <a:cs typeface="Montserrat ExtraBold"/>
                <a:sym typeface="Montserrat ExtraBold"/>
              </a:rPr>
              <a:t>PART I – GETTING STARTED VIDEO</a:t>
            </a:r>
            <a:endParaRPr dirty="0"/>
          </a:p>
        </p:txBody>
      </p:sp>
    </p:spTree>
    <p:extLst>
      <p:ext uri="{BB962C8B-B14F-4D97-AF65-F5344CB8AC3E}">
        <p14:creationId xmlns:p14="http://schemas.microsoft.com/office/powerpoint/2010/main" val="1520286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20"/>
          <p:cNvSpPr/>
          <p:nvPr/>
        </p:nvSpPr>
        <p:spPr>
          <a:xfrm>
            <a:off x="-37772" y="4011930"/>
            <a:ext cx="9180583" cy="800100"/>
          </a:xfrm>
          <a:prstGeom prst="rect">
            <a:avLst/>
          </a:prstGeom>
          <a:solidFill>
            <a:srgbClr val="FF6600">
              <a:alpha val="83921"/>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lt1"/>
              </a:solidFill>
              <a:latin typeface="Montserrat ExtraBold"/>
              <a:ea typeface="Montserrat ExtraBold"/>
              <a:cs typeface="Montserrat ExtraBold"/>
              <a:sym typeface="Montserrat ExtraBold"/>
            </a:endParaRPr>
          </a:p>
        </p:txBody>
      </p:sp>
      <p:sp>
        <p:nvSpPr>
          <p:cNvPr id="7" name="Google Shape;87;p20"/>
          <p:cNvSpPr txBox="1"/>
          <p:nvPr/>
        </p:nvSpPr>
        <p:spPr>
          <a:xfrm>
            <a:off x="630000" y="4148550"/>
            <a:ext cx="8178900" cy="4371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GB" sz="2700" b="1" dirty="0">
                <a:solidFill>
                  <a:schemeClr val="lt1"/>
                </a:solidFill>
                <a:latin typeface="Montserrat ExtraBold"/>
                <a:ea typeface="Montserrat ExtraBold"/>
                <a:cs typeface="Montserrat ExtraBold"/>
                <a:sym typeface="Montserrat ExtraBold"/>
              </a:rPr>
              <a:t>PART IV – THANKING YOUR SUPPORTERS</a:t>
            </a:r>
            <a:endParaRPr dirty="0"/>
          </a:p>
        </p:txBody>
      </p:sp>
      <p:pic>
        <p:nvPicPr>
          <p:cNvPr id="3" name="Fundraising_Part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9719" y="150270"/>
            <a:ext cx="6705600" cy="3771900"/>
          </a:xfrm>
          <a:prstGeom prst="rect">
            <a:avLst/>
          </a:prstGeom>
        </p:spPr>
      </p:pic>
    </p:spTree>
    <p:extLst>
      <p:ext uri="{BB962C8B-B14F-4D97-AF65-F5344CB8AC3E}">
        <p14:creationId xmlns:p14="http://schemas.microsoft.com/office/powerpoint/2010/main" val="3235639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6" name="Google Shape;226;p31"/>
          <p:cNvSpPr txBox="1"/>
          <p:nvPr/>
        </p:nvSpPr>
        <p:spPr>
          <a:xfrm>
            <a:off x="1020758" y="1013902"/>
            <a:ext cx="3268500" cy="35226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US" sz="1200" dirty="0">
                <a:solidFill>
                  <a:schemeClr val="dk1"/>
                </a:solidFill>
                <a:latin typeface="Open Sans"/>
                <a:ea typeface="Open Sans"/>
                <a:cs typeface="Open Sans"/>
                <a:sym typeface="Open Sans"/>
              </a:rPr>
              <a:t>Ask yourself – </a:t>
            </a:r>
            <a:r>
              <a:rPr lang="en-US" sz="1200" b="1" dirty="0">
                <a:solidFill>
                  <a:schemeClr val="dk1"/>
                </a:solidFill>
                <a:latin typeface="Open Sans"/>
                <a:ea typeface="Open Sans"/>
                <a:cs typeface="Open Sans"/>
                <a:sym typeface="Open Sans"/>
              </a:rPr>
              <a:t>WHY?</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Why did they fund your team? </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Do they have a personal connection to:</a:t>
            </a:r>
          </a:p>
          <a:p>
            <a:pPr marL="171450" lvl="8" indent="-171450">
              <a:lnSpc>
                <a:spcPct val="150000"/>
              </a:lnSpc>
              <a:spcBef>
                <a:spcPts val="1000"/>
              </a:spcBef>
              <a:buFont typeface="Arial" panose="020B0604020202020204" pitchFamily="34" charset="0"/>
              <a:buChar char="•"/>
            </a:pPr>
            <a:r>
              <a:rPr lang="en-US" sz="1200" dirty="0">
                <a:solidFill>
                  <a:schemeClr val="dk1"/>
                </a:solidFill>
                <a:latin typeface="Open Sans"/>
                <a:ea typeface="Open Sans"/>
                <a:cs typeface="Open Sans"/>
                <a:sym typeface="Open Sans"/>
              </a:rPr>
              <a:t>Your team</a:t>
            </a:r>
          </a:p>
          <a:p>
            <a:pPr marL="171450" lvl="8" indent="-171450">
              <a:lnSpc>
                <a:spcPct val="150000"/>
              </a:lnSpc>
              <a:spcBef>
                <a:spcPts val="1000"/>
              </a:spcBef>
              <a:buFont typeface="Arial" panose="020B0604020202020204" pitchFamily="34" charset="0"/>
              <a:buChar char="•"/>
            </a:pPr>
            <a:r>
              <a:rPr lang="en-US" sz="1200" dirty="0">
                <a:solidFill>
                  <a:schemeClr val="dk1"/>
                </a:solidFill>
                <a:latin typeface="Open Sans"/>
                <a:ea typeface="Open Sans"/>
                <a:cs typeface="Open Sans"/>
                <a:sym typeface="Open Sans"/>
              </a:rPr>
              <a:t>Destination Imagination</a:t>
            </a:r>
          </a:p>
          <a:p>
            <a:pPr marL="171450" lvl="8" indent="-171450">
              <a:lnSpc>
                <a:spcPct val="150000"/>
              </a:lnSpc>
              <a:spcBef>
                <a:spcPts val="1000"/>
              </a:spcBef>
              <a:buFont typeface="Arial" panose="020B0604020202020204" pitchFamily="34" charset="0"/>
              <a:buChar char="•"/>
            </a:pPr>
            <a:r>
              <a:rPr lang="en-US" sz="1200" dirty="0">
                <a:solidFill>
                  <a:schemeClr val="dk1"/>
                </a:solidFill>
                <a:latin typeface="Open Sans"/>
                <a:ea typeface="Open Sans"/>
                <a:cs typeface="Open Sans"/>
                <a:sym typeface="Open Sans"/>
              </a:rPr>
              <a:t>Education</a:t>
            </a:r>
          </a:p>
          <a:p>
            <a:pPr marL="171450" lvl="8" indent="-171450">
              <a:lnSpc>
                <a:spcPct val="150000"/>
              </a:lnSpc>
              <a:spcBef>
                <a:spcPts val="1000"/>
              </a:spcBef>
              <a:buFont typeface="Arial" panose="020B0604020202020204" pitchFamily="34" charset="0"/>
              <a:buChar char="•"/>
            </a:pPr>
            <a:r>
              <a:rPr lang="en-US" sz="1200" dirty="0">
                <a:solidFill>
                  <a:schemeClr val="dk1"/>
                </a:solidFill>
                <a:latin typeface="Open Sans"/>
                <a:ea typeface="Open Sans"/>
                <a:cs typeface="Open Sans"/>
                <a:sym typeface="Open Sans"/>
              </a:rPr>
              <a:t>Your school</a:t>
            </a:r>
          </a:p>
          <a:p>
            <a:pPr marL="171450" lvl="8" indent="-171450">
              <a:lnSpc>
                <a:spcPct val="150000"/>
              </a:lnSpc>
              <a:spcBef>
                <a:spcPts val="1000"/>
              </a:spcBef>
              <a:buFont typeface="Arial" panose="020B0604020202020204" pitchFamily="34" charset="0"/>
              <a:buChar char="•"/>
            </a:pPr>
            <a:r>
              <a:rPr lang="en-US" sz="1200" dirty="0">
                <a:solidFill>
                  <a:schemeClr val="dk1"/>
                </a:solidFill>
                <a:latin typeface="Open Sans"/>
                <a:ea typeface="Open Sans"/>
                <a:cs typeface="Open Sans"/>
                <a:sym typeface="Open Sans"/>
              </a:rPr>
              <a:t>Your Challenge solution</a:t>
            </a:r>
            <a:endParaRPr lang="en-US" sz="1200" dirty="0"/>
          </a:p>
          <a:p>
            <a:pPr marL="0" marR="0" lvl="0" indent="0" algn="l" rtl="0">
              <a:lnSpc>
                <a:spcPct val="150000"/>
              </a:lnSpc>
              <a:spcBef>
                <a:spcPts val="1000"/>
              </a:spcBef>
              <a:spcAft>
                <a:spcPts val="0"/>
              </a:spcAft>
              <a:buNone/>
            </a:pPr>
            <a:endParaRPr sz="900" b="0" i="0" u="none" strike="noStrike" cap="none" dirty="0">
              <a:solidFill>
                <a:schemeClr val="dk1"/>
              </a:solidFill>
              <a:latin typeface="Open Sans"/>
              <a:ea typeface="Open Sans"/>
              <a:cs typeface="Open Sans"/>
              <a:sym typeface="Open Sans"/>
            </a:endParaRPr>
          </a:p>
        </p:txBody>
      </p:sp>
      <p:sp>
        <p:nvSpPr>
          <p:cNvPr id="227" name="Google Shape;227;p31"/>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Thanking Your Supporters</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228" name="Google Shape;228;p31"/>
          <p:cNvSpPr txBox="1"/>
          <p:nvPr/>
        </p:nvSpPr>
        <p:spPr>
          <a:xfrm>
            <a:off x="540009" y="250766"/>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pic>
        <p:nvPicPr>
          <p:cNvPr id="229" name="Google Shape;229;p31"/>
          <p:cNvPicPr preferRelativeResize="0"/>
          <p:nvPr/>
        </p:nvPicPr>
        <p:blipFill rotWithShape="1">
          <a:blip r:embed="rId3">
            <a:alphaModFix/>
          </a:blip>
          <a:srcRect t="9" b="19"/>
          <a:stretch/>
        </p:blipFill>
        <p:spPr>
          <a:xfrm>
            <a:off x="5770226" y="1377629"/>
            <a:ext cx="2244598" cy="22445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6" name="Google Shape;226;p31"/>
          <p:cNvSpPr txBox="1"/>
          <p:nvPr/>
        </p:nvSpPr>
        <p:spPr>
          <a:xfrm>
            <a:off x="1020757" y="1013902"/>
            <a:ext cx="4177407" cy="35226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US" sz="1200" dirty="0">
                <a:solidFill>
                  <a:schemeClr val="dk1"/>
                </a:solidFill>
                <a:latin typeface="Open Sans"/>
                <a:ea typeface="Open Sans"/>
                <a:cs typeface="Open Sans"/>
                <a:sym typeface="Open Sans"/>
              </a:rPr>
              <a:t>Ways to thank someone can include:</a:t>
            </a:r>
            <a:endParaRPr lang="en-US" sz="1200" b="1" dirty="0">
              <a:solidFill>
                <a:schemeClr val="dk1"/>
              </a:solidFill>
              <a:latin typeface="Open Sans"/>
              <a:ea typeface="Open Sans"/>
              <a:cs typeface="Open Sans"/>
              <a:sym typeface="Open Sans"/>
            </a:endParaRP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A personal, hand-written note</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Social media shout out</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Signed photo of the team</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In-person thank you</a:t>
            </a:r>
          </a:p>
          <a:p>
            <a:pPr marR="0" lvl="0" algn="l" rtl="0">
              <a:lnSpc>
                <a:spcPct val="150000"/>
              </a:lnSpc>
              <a:spcBef>
                <a:spcPts val="1000"/>
              </a:spcBef>
              <a:spcAft>
                <a:spcPts val="0"/>
              </a:spcAft>
            </a:pPr>
            <a:r>
              <a:rPr lang="en-US" sz="1200" dirty="0">
                <a:solidFill>
                  <a:schemeClr val="dk1"/>
                </a:solidFill>
                <a:latin typeface="Open Sans"/>
                <a:ea typeface="Open Sans"/>
                <a:cs typeface="Open Sans"/>
                <a:sym typeface="Open Sans"/>
              </a:rPr>
              <a:t>What other ways can you think of that are not listed here?</a:t>
            </a:r>
            <a:endParaRPr lang="en-US" sz="1200" dirty="0"/>
          </a:p>
          <a:p>
            <a:pPr marL="0" marR="0" lvl="0" indent="0" algn="l" rtl="0">
              <a:lnSpc>
                <a:spcPct val="150000"/>
              </a:lnSpc>
              <a:spcBef>
                <a:spcPts val="1000"/>
              </a:spcBef>
              <a:spcAft>
                <a:spcPts val="0"/>
              </a:spcAft>
              <a:buNone/>
            </a:pPr>
            <a:endParaRPr sz="900" b="0" i="0" u="none" strike="noStrike" cap="none" dirty="0">
              <a:solidFill>
                <a:schemeClr val="dk1"/>
              </a:solidFill>
              <a:latin typeface="Open Sans"/>
              <a:ea typeface="Open Sans"/>
              <a:cs typeface="Open Sans"/>
              <a:sym typeface="Open Sans"/>
            </a:endParaRPr>
          </a:p>
        </p:txBody>
      </p:sp>
      <p:sp>
        <p:nvSpPr>
          <p:cNvPr id="227" name="Google Shape;227;p31"/>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Thanking Your Supporters</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228" name="Google Shape;228;p31"/>
          <p:cNvSpPr txBox="1"/>
          <p:nvPr/>
        </p:nvSpPr>
        <p:spPr>
          <a:xfrm>
            <a:off x="540009" y="250766"/>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pic>
        <p:nvPicPr>
          <p:cNvPr id="229" name="Google Shape;229;p31"/>
          <p:cNvPicPr preferRelativeResize="0"/>
          <p:nvPr/>
        </p:nvPicPr>
        <p:blipFill rotWithShape="1">
          <a:blip r:embed="rId3">
            <a:alphaModFix/>
          </a:blip>
          <a:srcRect t="9" b="19"/>
          <a:stretch/>
        </p:blipFill>
        <p:spPr>
          <a:xfrm>
            <a:off x="5770226" y="1377629"/>
            <a:ext cx="2244598" cy="2244598"/>
          </a:xfrm>
          <a:prstGeom prst="rect">
            <a:avLst/>
          </a:prstGeom>
          <a:noFill/>
          <a:ln>
            <a:noFill/>
          </a:ln>
        </p:spPr>
      </p:pic>
    </p:spTree>
    <p:extLst>
      <p:ext uri="{BB962C8B-B14F-4D97-AF65-F5344CB8AC3E}">
        <p14:creationId xmlns:p14="http://schemas.microsoft.com/office/powerpoint/2010/main" val="3845896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6" name="Google Shape;226;p31"/>
          <p:cNvSpPr txBox="1"/>
          <p:nvPr/>
        </p:nvSpPr>
        <p:spPr>
          <a:xfrm>
            <a:off x="1020757" y="1013902"/>
            <a:ext cx="4177407" cy="35226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US" sz="1200" dirty="0">
                <a:solidFill>
                  <a:schemeClr val="dk1"/>
                </a:solidFill>
                <a:latin typeface="Open Sans"/>
                <a:ea typeface="Open Sans"/>
                <a:cs typeface="Open Sans"/>
                <a:sym typeface="Open Sans"/>
              </a:rPr>
              <a:t>What to include in your thank you message:</a:t>
            </a:r>
            <a:endParaRPr lang="en-US" sz="1200" b="1" dirty="0">
              <a:solidFill>
                <a:schemeClr val="dk1"/>
              </a:solidFill>
              <a:latin typeface="Open Sans"/>
              <a:ea typeface="Open Sans"/>
              <a:cs typeface="Open Sans"/>
              <a:sym typeface="Open Sans"/>
            </a:endParaRP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Think about what kind of opportunities their support created:</a:t>
            </a:r>
          </a:p>
          <a:p>
            <a:pPr marL="171450" lvl="1" indent="-171450">
              <a:lnSpc>
                <a:spcPct val="150000"/>
              </a:lnSpc>
              <a:spcBef>
                <a:spcPts val="1000"/>
              </a:spcBef>
              <a:buFont typeface="Arial" panose="020B0604020202020204" pitchFamily="34" charset="0"/>
              <a:buChar char="•"/>
            </a:pPr>
            <a:r>
              <a:rPr lang="en-US" sz="1200" dirty="0">
                <a:solidFill>
                  <a:schemeClr val="dk1"/>
                </a:solidFill>
                <a:latin typeface="Open Sans"/>
                <a:ea typeface="Open Sans"/>
                <a:cs typeface="Open Sans"/>
                <a:sym typeface="Open Sans"/>
              </a:rPr>
              <a:t>Materials</a:t>
            </a:r>
          </a:p>
          <a:p>
            <a:pPr marL="171450" lvl="1" indent="-171450">
              <a:lnSpc>
                <a:spcPct val="150000"/>
              </a:lnSpc>
              <a:spcBef>
                <a:spcPts val="1000"/>
              </a:spcBef>
              <a:buFont typeface="Arial" panose="020B0604020202020204" pitchFamily="34" charset="0"/>
              <a:buChar char="•"/>
            </a:pPr>
            <a:r>
              <a:rPr lang="en-US" sz="1200" dirty="0">
                <a:solidFill>
                  <a:schemeClr val="dk1"/>
                </a:solidFill>
                <a:latin typeface="Open Sans"/>
                <a:ea typeface="Open Sans"/>
                <a:cs typeface="Open Sans"/>
                <a:sym typeface="Open Sans"/>
              </a:rPr>
              <a:t>Travel</a:t>
            </a:r>
          </a:p>
          <a:p>
            <a:pPr marL="171450" lvl="1" indent="-171450">
              <a:lnSpc>
                <a:spcPct val="150000"/>
              </a:lnSpc>
              <a:spcBef>
                <a:spcPts val="1000"/>
              </a:spcBef>
              <a:buFont typeface="Arial" panose="020B0604020202020204" pitchFamily="34" charset="0"/>
              <a:buChar char="•"/>
            </a:pPr>
            <a:r>
              <a:rPr lang="en-US" sz="1200" dirty="0">
                <a:solidFill>
                  <a:schemeClr val="dk1"/>
                </a:solidFill>
                <a:latin typeface="Open Sans"/>
                <a:ea typeface="Open Sans"/>
                <a:cs typeface="Open Sans"/>
                <a:sym typeface="Open Sans"/>
              </a:rPr>
              <a:t>Room/board</a:t>
            </a:r>
          </a:p>
          <a:p>
            <a:pPr lvl="1">
              <a:lnSpc>
                <a:spcPct val="150000"/>
              </a:lnSpc>
              <a:spcBef>
                <a:spcPts val="1000"/>
              </a:spcBef>
            </a:pPr>
            <a:r>
              <a:rPr lang="en-US" sz="1200" dirty="0">
                <a:solidFill>
                  <a:schemeClr val="dk1"/>
                </a:solidFill>
                <a:latin typeface="Open Sans"/>
                <a:ea typeface="Open Sans"/>
                <a:cs typeface="Open Sans"/>
                <a:sym typeface="Open Sans"/>
              </a:rPr>
              <a:t>How would your season have been different or more challenging had you not received your supporter’s help? Include that in your message as well.</a:t>
            </a:r>
          </a:p>
          <a:p>
            <a:pPr marL="171450" lvl="1" indent="-171450">
              <a:lnSpc>
                <a:spcPct val="150000"/>
              </a:lnSpc>
              <a:spcBef>
                <a:spcPts val="1000"/>
              </a:spcBef>
              <a:buFont typeface="Arial" panose="020B0604020202020204" pitchFamily="34" charset="0"/>
              <a:buChar char="•"/>
            </a:pPr>
            <a:endParaRPr lang="en-US" sz="1200" dirty="0"/>
          </a:p>
          <a:p>
            <a:pPr marL="0" marR="0" lvl="0" indent="0" algn="l" rtl="0">
              <a:lnSpc>
                <a:spcPct val="150000"/>
              </a:lnSpc>
              <a:spcBef>
                <a:spcPts val="1000"/>
              </a:spcBef>
              <a:spcAft>
                <a:spcPts val="0"/>
              </a:spcAft>
              <a:buNone/>
            </a:pPr>
            <a:endParaRPr sz="900" b="0" i="0" u="none" strike="noStrike" cap="none" dirty="0">
              <a:solidFill>
                <a:schemeClr val="dk1"/>
              </a:solidFill>
              <a:latin typeface="Open Sans"/>
              <a:ea typeface="Open Sans"/>
              <a:cs typeface="Open Sans"/>
              <a:sym typeface="Open Sans"/>
            </a:endParaRPr>
          </a:p>
        </p:txBody>
      </p:sp>
      <p:sp>
        <p:nvSpPr>
          <p:cNvPr id="227" name="Google Shape;227;p31"/>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Thanking Your Supporters</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228" name="Google Shape;228;p31"/>
          <p:cNvSpPr txBox="1"/>
          <p:nvPr/>
        </p:nvSpPr>
        <p:spPr>
          <a:xfrm>
            <a:off x="540009" y="250766"/>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pic>
        <p:nvPicPr>
          <p:cNvPr id="229" name="Google Shape;229;p31"/>
          <p:cNvPicPr preferRelativeResize="0"/>
          <p:nvPr/>
        </p:nvPicPr>
        <p:blipFill rotWithShape="1">
          <a:blip r:embed="rId3">
            <a:alphaModFix/>
          </a:blip>
          <a:srcRect t="9" b="19"/>
          <a:stretch/>
        </p:blipFill>
        <p:spPr>
          <a:xfrm>
            <a:off x="5770226" y="1377629"/>
            <a:ext cx="2244598" cy="2244598"/>
          </a:xfrm>
          <a:prstGeom prst="rect">
            <a:avLst/>
          </a:prstGeom>
          <a:noFill/>
          <a:ln>
            <a:noFill/>
          </a:ln>
        </p:spPr>
      </p:pic>
    </p:spTree>
    <p:extLst>
      <p:ext uri="{BB962C8B-B14F-4D97-AF65-F5344CB8AC3E}">
        <p14:creationId xmlns:p14="http://schemas.microsoft.com/office/powerpoint/2010/main" val="735568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6" name="Google Shape;226;p31"/>
          <p:cNvSpPr txBox="1"/>
          <p:nvPr/>
        </p:nvSpPr>
        <p:spPr>
          <a:xfrm>
            <a:off x="1020757" y="1013902"/>
            <a:ext cx="4177407" cy="35226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US" sz="1200" dirty="0">
                <a:solidFill>
                  <a:schemeClr val="dk1"/>
                </a:solidFill>
                <a:latin typeface="Open Sans"/>
                <a:ea typeface="Open Sans"/>
                <a:cs typeface="Open Sans"/>
                <a:sym typeface="Open Sans"/>
              </a:rPr>
              <a:t>Supporters like to see young people learn and hearing about those lessons. So, think about the top 2 or 3 lessons or insights your team learned this season. Topics might include:</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Teamwork </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Creativity </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A new skill (like sewing, welding or computer coding)</a:t>
            </a:r>
          </a:p>
          <a:p>
            <a:pPr marL="0" marR="0" lvl="0" indent="0" algn="l" rtl="0">
              <a:lnSpc>
                <a:spcPct val="150000"/>
              </a:lnSpc>
              <a:spcBef>
                <a:spcPts val="1000"/>
              </a:spcBef>
              <a:spcAft>
                <a:spcPts val="0"/>
              </a:spcAft>
              <a:buNone/>
            </a:pPr>
            <a:endParaRPr lang="en-US" sz="1200" dirty="0"/>
          </a:p>
          <a:p>
            <a:pPr marL="0" marR="0" lvl="0" indent="0" algn="l" rtl="0">
              <a:lnSpc>
                <a:spcPct val="150000"/>
              </a:lnSpc>
              <a:spcBef>
                <a:spcPts val="1000"/>
              </a:spcBef>
              <a:spcAft>
                <a:spcPts val="0"/>
              </a:spcAft>
              <a:buNone/>
            </a:pPr>
            <a:endParaRPr sz="900" b="0" i="0" u="none" strike="noStrike" cap="none" dirty="0">
              <a:solidFill>
                <a:schemeClr val="dk1"/>
              </a:solidFill>
              <a:latin typeface="Open Sans"/>
              <a:ea typeface="Open Sans"/>
              <a:cs typeface="Open Sans"/>
              <a:sym typeface="Open Sans"/>
            </a:endParaRPr>
          </a:p>
        </p:txBody>
      </p:sp>
      <p:sp>
        <p:nvSpPr>
          <p:cNvPr id="227" name="Google Shape;227;p31"/>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Thanking Your Supporters</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228" name="Google Shape;228;p31"/>
          <p:cNvSpPr txBox="1"/>
          <p:nvPr/>
        </p:nvSpPr>
        <p:spPr>
          <a:xfrm>
            <a:off x="540009" y="250766"/>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pic>
        <p:nvPicPr>
          <p:cNvPr id="229" name="Google Shape;229;p31"/>
          <p:cNvPicPr preferRelativeResize="0"/>
          <p:nvPr/>
        </p:nvPicPr>
        <p:blipFill rotWithShape="1">
          <a:blip r:embed="rId3">
            <a:alphaModFix/>
          </a:blip>
          <a:srcRect t="9" b="19"/>
          <a:stretch/>
        </p:blipFill>
        <p:spPr>
          <a:xfrm>
            <a:off x="5770226" y="1377629"/>
            <a:ext cx="2244598" cy="2244598"/>
          </a:xfrm>
          <a:prstGeom prst="rect">
            <a:avLst/>
          </a:prstGeom>
          <a:noFill/>
          <a:ln>
            <a:noFill/>
          </a:ln>
        </p:spPr>
      </p:pic>
    </p:spTree>
    <p:extLst>
      <p:ext uri="{BB962C8B-B14F-4D97-AF65-F5344CB8AC3E}">
        <p14:creationId xmlns:p14="http://schemas.microsoft.com/office/powerpoint/2010/main" val="3335043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6" name="Google Shape;226;p31"/>
          <p:cNvSpPr txBox="1"/>
          <p:nvPr/>
        </p:nvSpPr>
        <p:spPr>
          <a:xfrm>
            <a:off x="1020757" y="1013902"/>
            <a:ext cx="4177407" cy="3522600"/>
          </a:xfrm>
          <a:prstGeom prst="rect">
            <a:avLst/>
          </a:prstGeom>
          <a:noFill/>
          <a:ln>
            <a:noFill/>
          </a:ln>
        </p:spPr>
        <p:txBody>
          <a:bodyPr spcFirstLastPara="1" wrap="square" lIns="91400" tIns="91400" rIns="91400" bIns="91400" anchor="t" anchorCtr="0">
            <a:noAutofit/>
          </a:bodyPr>
          <a:lstStyle/>
          <a:p>
            <a:pPr marR="0" lvl="0" algn="l" rtl="0">
              <a:lnSpc>
                <a:spcPct val="150000"/>
              </a:lnSpc>
              <a:spcBef>
                <a:spcPts val="1000"/>
              </a:spcBef>
              <a:spcAft>
                <a:spcPts val="0"/>
              </a:spcAft>
            </a:pPr>
            <a:r>
              <a:rPr lang="en-US" sz="1200" dirty="0">
                <a:solidFill>
                  <a:schemeClr val="dk1"/>
                </a:solidFill>
                <a:latin typeface="Open Sans"/>
                <a:ea typeface="Open Sans"/>
                <a:cs typeface="Open Sans"/>
                <a:sym typeface="Open Sans"/>
              </a:rPr>
              <a:t>Some additional pro tips:</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When you thank your supporter, make sure you address them by name – no matter how you decide to thank them.</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Let them know what their gift did for your team and how it allowed your team to grow as a result.</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Consider sharing a story from your season that you supporter might like to hear about.</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Have everyone on your team sign the thank you, including your Team Manager(s)</a:t>
            </a:r>
          </a:p>
          <a:p>
            <a:pPr marL="0" marR="0" lvl="0" indent="0" algn="l" rtl="0">
              <a:lnSpc>
                <a:spcPct val="150000"/>
              </a:lnSpc>
              <a:spcBef>
                <a:spcPts val="1000"/>
              </a:spcBef>
              <a:spcAft>
                <a:spcPts val="0"/>
              </a:spcAft>
              <a:buNone/>
            </a:pPr>
            <a:endParaRPr lang="en-US" sz="1200" dirty="0"/>
          </a:p>
          <a:p>
            <a:pPr marL="0" marR="0" lvl="0" indent="0" algn="l" rtl="0">
              <a:lnSpc>
                <a:spcPct val="150000"/>
              </a:lnSpc>
              <a:spcBef>
                <a:spcPts val="1000"/>
              </a:spcBef>
              <a:spcAft>
                <a:spcPts val="0"/>
              </a:spcAft>
              <a:buNone/>
            </a:pPr>
            <a:endParaRPr sz="900" b="0" i="0" u="none" strike="noStrike" cap="none" dirty="0">
              <a:solidFill>
                <a:schemeClr val="dk1"/>
              </a:solidFill>
              <a:latin typeface="Open Sans"/>
              <a:ea typeface="Open Sans"/>
              <a:cs typeface="Open Sans"/>
              <a:sym typeface="Open Sans"/>
            </a:endParaRPr>
          </a:p>
        </p:txBody>
      </p:sp>
      <p:sp>
        <p:nvSpPr>
          <p:cNvPr id="227" name="Google Shape;227;p31"/>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Thanking Your Supporters</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228" name="Google Shape;228;p31"/>
          <p:cNvSpPr txBox="1"/>
          <p:nvPr/>
        </p:nvSpPr>
        <p:spPr>
          <a:xfrm>
            <a:off x="540009" y="250766"/>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pic>
        <p:nvPicPr>
          <p:cNvPr id="229" name="Google Shape;229;p31"/>
          <p:cNvPicPr preferRelativeResize="0"/>
          <p:nvPr/>
        </p:nvPicPr>
        <p:blipFill rotWithShape="1">
          <a:blip r:embed="rId3">
            <a:alphaModFix/>
          </a:blip>
          <a:srcRect t="9" b="19"/>
          <a:stretch/>
        </p:blipFill>
        <p:spPr>
          <a:xfrm>
            <a:off x="5770226" y="1377629"/>
            <a:ext cx="2244598" cy="2244598"/>
          </a:xfrm>
          <a:prstGeom prst="rect">
            <a:avLst/>
          </a:prstGeom>
          <a:noFill/>
          <a:ln>
            <a:noFill/>
          </a:ln>
        </p:spPr>
      </p:pic>
    </p:spTree>
    <p:extLst>
      <p:ext uri="{BB962C8B-B14F-4D97-AF65-F5344CB8AC3E}">
        <p14:creationId xmlns:p14="http://schemas.microsoft.com/office/powerpoint/2010/main" val="3677283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6" name="Google Shape;226;p31"/>
          <p:cNvSpPr txBox="1"/>
          <p:nvPr/>
        </p:nvSpPr>
        <p:spPr>
          <a:xfrm>
            <a:off x="1020757" y="1013902"/>
            <a:ext cx="4177407" cy="35226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US" sz="1200" dirty="0">
                <a:solidFill>
                  <a:schemeClr val="dk1"/>
                </a:solidFill>
                <a:latin typeface="Open Sans"/>
                <a:ea typeface="Open Sans"/>
                <a:cs typeface="Open Sans"/>
                <a:sym typeface="Open Sans"/>
              </a:rPr>
              <a:t>Your past supporters are often your future supporters.</a:t>
            </a:r>
          </a:p>
          <a:p>
            <a:pPr marL="0" marR="0" lvl="0" indent="0" algn="l" rtl="0">
              <a:lnSpc>
                <a:spcPct val="150000"/>
              </a:lnSpc>
              <a:spcBef>
                <a:spcPts val="1000"/>
              </a:spcBef>
              <a:spcAft>
                <a:spcPts val="0"/>
              </a:spcAft>
              <a:buNone/>
            </a:pPr>
            <a:r>
              <a:rPr lang="en-US" sz="1200" dirty="0">
                <a:solidFill>
                  <a:schemeClr val="dk1"/>
                </a:solidFill>
                <a:latin typeface="Open Sans"/>
                <a:ea typeface="Open Sans"/>
                <a:cs typeface="Open Sans"/>
                <a:sym typeface="Open Sans"/>
              </a:rPr>
              <a:t>So, invite your supporters to events throughout the year so that they can feel more connected and engaged with your team’s DI experience.</a:t>
            </a:r>
          </a:p>
          <a:p>
            <a:pPr marL="0" marR="0" lvl="0" indent="0" algn="l" rtl="0">
              <a:lnSpc>
                <a:spcPct val="150000"/>
              </a:lnSpc>
              <a:spcBef>
                <a:spcPts val="1000"/>
              </a:spcBef>
              <a:spcAft>
                <a:spcPts val="0"/>
              </a:spcAft>
              <a:buNone/>
            </a:pPr>
            <a:r>
              <a:rPr lang="en-US" sz="1200" dirty="0">
                <a:solidFill>
                  <a:schemeClr val="dk1"/>
                </a:solidFill>
                <a:latin typeface="Open Sans"/>
                <a:ea typeface="Open Sans"/>
                <a:cs typeface="Open Sans"/>
                <a:sym typeface="Open Sans"/>
              </a:rPr>
              <a:t>Events to invite them to:</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Host an Instant Challenge blitz where your supporters can get in on the fun and try an IC or two</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Tournament dress rehearsal</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Team field trip (museum or fun outing)</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Regional/Affiliate tournament/Global Finals</a:t>
            </a:r>
          </a:p>
          <a:p>
            <a:pPr marL="0" marR="0" lvl="0" indent="0" algn="l" rtl="0">
              <a:lnSpc>
                <a:spcPct val="150000"/>
              </a:lnSpc>
              <a:spcBef>
                <a:spcPts val="1000"/>
              </a:spcBef>
              <a:spcAft>
                <a:spcPts val="0"/>
              </a:spcAft>
              <a:buNone/>
            </a:pPr>
            <a:endParaRPr lang="en-US" sz="1200" dirty="0">
              <a:solidFill>
                <a:schemeClr val="dk1"/>
              </a:solidFill>
              <a:latin typeface="Open Sans"/>
              <a:ea typeface="Open Sans"/>
              <a:cs typeface="Open Sans"/>
              <a:sym typeface="Open Sans"/>
            </a:endParaRPr>
          </a:p>
          <a:p>
            <a:pPr marL="0" marR="0" lvl="0" indent="0" algn="l" rtl="0">
              <a:lnSpc>
                <a:spcPct val="150000"/>
              </a:lnSpc>
              <a:spcBef>
                <a:spcPts val="1000"/>
              </a:spcBef>
              <a:spcAft>
                <a:spcPts val="0"/>
              </a:spcAft>
              <a:buNone/>
            </a:pPr>
            <a:endParaRPr lang="en-US" sz="1200" dirty="0"/>
          </a:p>
          <a:p>
            <a:pPr marL="0" marR="0" lvl="0" indent="0" algn="l" rtl="0">
              <a:lnSpc>
                <a:spcPct val="150000"/>
              </a:lnSpc>
              <a:spcBef>
                <a:spcPts val="1000"/>
              </a:spcBef>
              <a:spcAft>
                <a:spcPts val="0"/>
              </a:spcAft>
              <a:buNone/>
            </a:pPr>
            <a:endParaRPr sz="900" b="0" i="0" u="none" strike="noStrike" cap="none" dirty="0">
              <a:solidFill>
                <a:schemeClr val="dk1"/>
              </a:solidFill>
              <a:latin typeface="Open Sans"/>
              <a:ea typeface="Open Sans"/>
              <a:cs typeface="Open Sans"/>
              <a:sym typeface="Open Sans"/>
            </a:endParaRPr>
          </a:p>
        </p:txBody>
      </p:sp>
      <p:sp>
        <p:nvSpPr>
          <p:cNvPr id="227" name="Google Shape;227;p31"/>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Thanking Your Supporters</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228" name="Google Shape;228;p31"/>
          <p:cNvSpPr txBox="1"/>
          <p:nvPr/>
        </p:nvSpPr>
        <p:spPr>
          <a:xfrm>
            <a:off x="540009" y="250766"/>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pic>
        <p:nvPicPr>
          <p:cNvPr id="229" name="Google Shape;229;p31"/>
          <p:cNvPicPr preferRelativeResize="0"/>
          <p:nvPr/>
        </p:nvPicPr>
        <p:blipFill rotWithShape="1">
          <a:blip r:embed="rId3">
            <a:alphaModFix/>
          </a:blip>
          <a:srcRect t="9" b="19"/>
          <a:stretch/>
        </p:blipFill>
        <p:spPr>
          <a:xfrm>
            <a:off x="5770226" y="1377629"/>
            <a:ext cx="2244598" cy="2244598"/>
          </a:xfrm>
          <a:prstGeom prst="rect">
            <a:avLst/>
          </a:prstGeom>
          <a:noFill/>
          <a:ln>
            <a:noFill/>
          </a:ln>
        </p:spPr>
      </p:pic>
    </p:spTree>
    <p:extLst>
      <p:ext uri="{BB962C8B-B14F-4D97-AF65-F5344CB8AC3E}">
        <p14:creationId xmlns:p14="http://schemas.microsoft.com/office/powerpoint/2010/main" val="676385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6" name="Google Shape;226;p31"/>
          <p:cNvSpPr txBox="1"/>
          <p:nvPr/>
        </p:nvSpPr>
        <p:spPr>
          <a:xfrm>
            <a:off x="1020757" y="1013902"/>
            <a:ext cx="4177407" cy="35226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US" sz="1200" dirty="0">
                <a:solidFill>
                  <a:schemeClr val="dk1"/>
                </a:solidFill>
                <a:latin typeface="Open Sans"/>
                <a:ea typeface="Open Sans"/>
                <a:cs typeface="Open Sans"/>
                <a:sym typeface="Open Sans"/>
              </a:rPr>
              <a:t>Also, think about how you can share stories with your supporters about the progress your team is making throughout the season.</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Keep communicating through social media</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A phone call</a:t>
            </a:r>
          </a:p>
          <a:p>
            <a:pPr marL="171450" marR="0" lvl="0" indent="-171450" algn="l" rtl="0">
              <a:lnSpc>
                <a:spcPct val="150000"/>
              </a:lnSpc>
              <a:spcBef>
                <a:spcPts val="1000"/>
              </a:spcBef>
              <a:spcAft>
                <a:spcPts val="0"/>
              </a:spcAft>
              <a:buFont typeface="Arial" panose="020B0604020202020204" pitchFamily="34" charset="0"/>
              <a:buChar char="•"/>
            </a:pPr>
            <a:r>
              <a:rPr lang="en-US" sz="1200" dirty="0">
                <a:solidFill>
                  <a:schemeClr val="dk1"/>
                </a:solidFill>
                <a:latin typeface="Open Sans"/>
                <a:ea typeface="Open Sans"/>
                <a:cs typeface="Open Sans"/>
                <a:sym typeface="Open Sans"/>
              </a:rPr>
              <a:t>Or personal message</a:t>
            </a:r>
          </a:p>
          <a:p>
            <a:pPr marR="0" lvl="0" algn="l" rtl="0">
              <a:lnSpc>
                <a:spcPct val="150000"/>
              </a:lnSpc>
              <a:spcBef>
                <a:spcPts val="1000"/>
              </a:spcBef>
              <a:spcAft>
                <a:spcPts val="0"/>
              </a:spcAft>
            </a:pPr>
            <a:r>
              <a:rPr lang="en-US" sz="1200" dirty="0">
                <a:solidFill>
                  <a:schemeClr val="dk1"/>
                </a:solidFill>
                <a:latin typeface="Open Sans"/>
                <a:ea typeface="Open Sans"/>
                <a:cs typeface="Open Sans"/>
                <a:sym typeface="Open Sans"/>
              </a:rPr>
              <a:t>You don’t want your supporters to only hear from you when you need help.</a:t>
            </a:r>
          </a:p>
          <a:p>
            <a:pPr marL="0" marR="0" lvl="0" indent="0" algn="l" rtl="0">
              <a:lnSpc>
                <a:spcPct val="150000"/>
              </a:lnSpc>
              <a:spcBef>
                <a:spcPts val="1000"/>
              </a:spcBef>
              <a:spcAft>
                <a:spcPts val="0"/>
              </a:spcAft>
              <a:buNone/>
            </a:pPr>
            <a:endParaRPr lang="en-US" sz="1200" dirty="0"/>
          </a:p>
          <a:p>
            <a:pPr marL="0" marR="0" lvl="0" indent="0" algn="l" rtl="0">
              <a:lnSpc>
                <a:spcPct val="150000"/>
              </a:lnSpc>
              <a:spcBef>
                <a:spcPts val="1000"/>
              </a:spcBef>
              <a:spcAft>
                <a:spcPts val="0"/>
              </a:spcAft>
              <a:buNone/>
            </a:pPr>
            <a:endParaRPr sz="900" b="0" i="0" u="none" strike="noStrike" cap="none" dirty="0">
              <a:solidFill>
                <a:schemeClr val="dk1"/>
              </a:solidFill>
              <a:latin typeface="Open Sans"/>
              <a:ea typeface="Open Sans"/>
              <a:cs typeface="Open Sans"/>
              <a:sym typeface="Open Sans"/>
            </a:endParaRPr>
          </a:p>
        </p:txBody>
      </p:sp>
      <p:sp>
        <p:nvSpPr>
          <p:cNvPr id="227" name="Google Shape;227;p31"/>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Thanking Your Supporters</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228" name="Google Shape;228;p31"/>
          <p:cNvSpPr txBox="1"/>
          <p:nvPr/>
        </p:nvSpPr>
        <p:spPr>
          <a:xfrm>
            <a:off x="540009" y="250766"/>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pic>
        <p:nvPicPr>
          <p:cNvPr id="229" name="Google Shape;229;p31"/>
          <p:cNvPicPr preferRelativeResize="0"/>
          <p:nvPr/>
        </p:nvPicPr>
        <p:blipFill rotWithShape="1">
          <a:blip r:embed="rId3">
            <a:alphaModFix/>
          </a:blip>
          <a:srcRect t="9" b="19"/>
          <a:stretch/>
        </p:blipFill>
        <p:spPr>
          <a:xfrm>
            <a:off x="5770226" y="1377629"/>
            <a:ext cx="2244598" cy="2244598"/>
          </a:xfrm>
          <a:prstGeom prst="rect">
            <a:avLst/>
          </a:prstGeom>
          <a:noFill/>
          <a:ln>
            <a:noFill/>
          </a:ln>
        </p:spPr>
      </p:pic>
    </p:spTree>
    <p:extLst>
      <p:ext uri="{BB962C8B-B14F-4D97-AF65-F5344CB8AC3E}">
        <p14:creationId xmlns:p14="http://schemas.microsoft.com/office/powerpoint/2010/main" val="3385522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2"/>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Good Luck!</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236" name="Google Shape;236;p32"/>
          <p:cNvSpPr txBox="1"/>
          <p:nvPr/>
        </p:nvSpPr>
        <p:spPr>
          <a:xfrm>
            <a:off x="540009" y="250766"/>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sp>
        <p:nvSpPr>
          <p:cNvPr id="237" name="Google Shape;237;p32"/>
          <p:cNvSpPr txBox="1"/>
          <p:nvPr/>
        </p:nvSpPr>
        <p:spPr>
          <a:xfrm>
            <a:off x="4500000" y="1310025"/>
            <a:ext cx="4014000" cy="329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i="0" u="none" strike="noStrike" cap="none" dirty="0">
                <a:solidFill>
                  <a:srgbClr val="000000"/>
                </a:solidFill>
                <a:latin typeface="Open Sans"/>
                <a:ea typeface="Open Sans"/>
                <a:cs typeface="Open Sans"/>
                <a:sym typeface="Open Sans"/>
              </a:rPr>
              <a:t>We hope you’ve found this presentation to be helpful and that you can use some of these tools and techniques to develop strong relationships with your supporters!</a:t>
            </a:r>
          </a:p>
          <a:p>
            <a:pPr marL="0" marR="0" lvl="0" indent="0" algn="l" rtl="0">
              <a:lnSpc>
                <a:spcPct val="100000"/>
              </a:lnSpc>
              <a:spcBef>
                <a:spcPts val="0"/>
              </a:spcBef>
              <a:spcAft>
                <a:spcPts val="0"/>
              </a:spcAft>
              <a:buNone/>
            </a:pPr>
            <a:endParaRPr lang="en-GB" sz="1200" dirty="0">
              <a:latin typeface="Open Sans"/>
              <a:ea typeface="Open Sans"/>
              <a:cs typeface="Open Sans"/>
              <a:sym typeface="Open Sans"/>
            </a:endParaRPr>
          </a:p>
          <a:p>
            <a:pPr marL="0" marR="0" lvl="0" indent="0" algn="l" rtl="0">
              <a:lnSpc>
                <a:spcPct val="100000"/>
              </a:lnSpc>
              <a:spcBef>
                <a:spcPts val="0"/>
              </a:spcBef>
              <a:spcAft>
                <a:spcPts val="0"/>
              </a:spcAft>
              <a:buNone/>
            </a:pPr>
            <a:r>
              <a:rPr lang="en-GB" sz="1200" dirty="0">
                <a:latin typeface="Open Sans"/>
                <a:ea typeface="Open Sans"/>
                <a:cs typeface="Open Sans"/>
                <a:sym typeface="Open Sans"/>
              </a:rPr>
              <a:t>Let us know how you’re doing. Reach out and share your fundraising success stories at advancement@DIHQ.org.</a:t>
            </a:r>
            <a:endParaRPr dirty="0">
              <a:latin typeface="Open Sans"/>
              <a:ea typeface="Open Sans"/>
              <a:cs typeface="Open Sans"/>
              <a:sym typeface="Open Sans"/>
            </a:endParaRPr>
          </a:p>
        </p:txBody>
      </p:sp>
      <p:pic>
        <p:nvPicPr>
          <p:cNvPr id="238" name="Google Shape;238;p32"/>
          <p:cNvPicPr preferRelativeResize="0"/>
          <p:nvPr/>
        </p:nvPicPr>
        <p:blipFill rotWithShape="1">
          <a:blip r:embed="rId3">
            <a:alphaModFix/>
          </a:blip>
          <a:srcRect t="9" b="19"/>
          <a:stretch/>
        </p:blipFill>
        <p:spPr>
          <a:xfrm>
            <a:off x="630002" y="1310026"/>
            <a:ext cx="1643124" cy="1643126"/>
          </a:xfrm>
          <a:prstGeom prst="rect">
            <a:avLst/>
          </a:prstGeom>
          <a:noFill/>
          <a:ln>
            <a:noFill/>
          </a:ln>
        </p:spPr>
      </p:pic>
      <p:pic>
        <p:nvPicPr>
          <p:cNvPr id="239" name="Google Shape;239;p32"/>
          <p:cNvPicPr preferRelativeResize="0"/>
          <p:nvPr/>
        </p:nvPicPr>
        <p:blipFill rotWithShape="1">
          <a:blip r:embed="rId4">
            <a:alphaModFix/>
          </a:blip>
          <a:srcRect/>
          <a:stretch/>
        </p:blipFill>
        <p:spPr>
          <a:xfrm>
            <a:off x="2415451" y="1310025"/>
            <a:ext cx="1643125" cy="1643125"/>
          </a:xfrm>
          <a:prstGeom prst="rect">
            <a:avLst/>
          </a:prstGeom>
          <a:noFill/>
          <a:ln>
            <a:noFill/>
          </a:ln>
        </p:spPr>
      </p:pic>
      <p:pic>
        <p:nvPicPr>
          <p:cNvPr id="240" name="Google Shape;240;p32"/>
          <p:cNvPicPr preferRelativeResize="0"/>
          <p:nvPr/>
        </p:nvPicPr>
        <p:blipFill rotWithShape="1">
          <a:blip r:embed="rId5">
            <a:alphaModFix/>
          </a:blip>
          <a:srcRect/>
          <a:stretch/>
        </p:blipFill>
        <p:spPr>
          <a:xfrm>
            <a:off x="2415447" y="3096779"/>
            <a:ext cx="1643128" cy="1643128"/>
          </a:xfrm>
          <a:prstGeom prst="rect">
            <a:avLst/>
          </a:prstGeom>
          <a:noFill/>
          <a:ln>
            <a:noFill/>
          </a:ln>
        </p:spPr>
      </p:pic>
      <p:pic>
        <p:nvPicPr>
          <p:cNvPr id="241" name="Google Shape;241;p32"/>
          <p:cNvPicPr preferRelativeResize="0"/>
          <p:nvPr/>
        </p:nvPicPr>
        <p:blipFill rotWithShape="1">
          <a:blip r:embed="rId6">
            <a:alphaModFix/>
          </a:blip>
          <a:srcRect/>
          <a:stretch/>
        </p:blipFill>
        <p:spPr>
          <a:xfrm>
            <a:off x="630000" y="3096776"/>
            <a:ext cx="1643121" cy="164312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7"/>
          <p:cNvPicPr preferRelativeResize="0">
            <a:picLocks noGrp="1"/>
          </p:cNvPicPr>
          <p:nvPr>
            <p:ph type="pic" idx="2"/>
          </p:nvPr>
        </p:nvPicPr>
        <p:blipFill rotWithShape="1">
          <a:blip r:embed="rId3">
            <a:alphaModFix/>
          </a:blip>
          <a:srcRect/>
          <a:stretch/>
        </p:blipFill>
        <p:spPr>
          <a:xfrm>
            <a:off x="2998" y="788790"/>
            <a:ext cx="9138005" cy="2722364"/>
          </a:xfrm>
          <a:prstGeom prst="rect">
            <a:avLst/>
          </a:prstGeom>
          <a:noFill/>
          <a:ln>
            <a:noFill/>
          </a:ln>
        </p:spPr>
      </p:pic>
      <p:pic>
        <p:nvPicPr>
          <p:cNvPr id="380" name="Google Shape;380;p37" descr="DI_Logo_Full_Color_RGB.png"/>
          <p:cNvPicPr preferRelativeResize="0"/>
          <p:nvPr/>
        </p:nvPicPr>
        <p:blipFill rotWithShape="1">
          <a:blip r:embed="rId4">
            <a:alphaModFix/>
          </a:blip>
          <a:srcRect/>
          <a:stretch/>
        </p:blipFill>
        <p:spPr>
          <a:xfrm>
            <a:off x="3544334" y="238154"/>
            <a:ext cx="1911341" cy="477836"/>
          </a:xfrm>
          <a:prstGeom prst="rect">
            <a:avLst/>
          </a:prstGeom>
          <a:noFill/>
          <a:ln>
            <a:noFill/>
          </a:ln>
        </p:spPr>
      </p:pic>
      <p:sp>
        <p:nvSpPr>
          <p:cNvPr id="384" name="Google Shape;384;p37"/>
          <p:cNvSpPr txBox="1"/>
          <p:nvPr/>
        </p:nvSpPr>
        <p:spPr>
          <a:xfrm>
            <a:off x="553054" y="3664484"/>
            <a:ext cx="7893900" cy="3999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2025" b="1" i="0" u="none" strike="noStrike" cap="none" dirty="0">
                <a:latin typeface="Montserrat ExtraBold"/>
                <a:ea typeface="Montserrat ExtraBold"/>
                <a:cs typeface="Montserrat ExtraBold"/>
                <a:sym typeface="Montserrat ExtraBold"/>
              </a:rPr>
              <a:t>Thank you and good luck! Let us know about your success at advancement@DIHQ.org</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2"/>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Getting Started</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236" name="Google Shape;236;p32"/>
          <p:cNvSpPr txBox="1"/>
          <p:nvPr/>
        </p:nvSpPr>
        <p:spPr>
          <a:xfrm>
            <a:off x="540009" y="250766"/>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sp>
        <p:nvSpPr>
          <p:cNvPr id="237" name="Google Shape;237;p32"/>
          <p:cNvSpPr txBox="1"/>
          <p:nvPr/>
        </p:nvSpPr>
        <p:spPr>
          <a:xfrm>
            <a:off x="4500000" y="1310025"/>
            <a:ext cx="4014000" cy="329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i="0" u="none" strike="noStrike" cap="none" dirty="0">
                <a:solidFill>
                  <a:srgbClr val="000000"/>
                </a:solidFill>
                <a:latin typeface="Open Sans"/>
                <a:ea typeface="Open Sans"/>
                <a:cs typeface="Open Sans"/>
                <a:sym typeface="Open Sans"/>
              </a:rPr>
              <a:t>Doing DI can be one of the most enriching and extraordinary experiences for a team to have. From learning new skills </a:t>
            </a:r>
            <a:r>
              <a:rPr lang="en-GB" sz="1200" dirty="0">
                <a:latin typeface="Open Sans"/>
                <a:ea typeface="Open Sans"/>
                <a:cs typeface="Open Sans"/>
                <a:sym typeface="Open Sans"/>
              </a:rPr>
              <a:t>to creating your own solutions to seriously tough Challenges – there’s no better way to get all the most important skills you’ll need for future success. </a:t>
            </a:r>
          </a:p>
          <a:p>
            <a:pPr marL="0" marR="0" lvl="0" indent="0" algn="l" rtl="0">
              <a:lnSpc>
                <a:spcPct val="100000"/>
              </a:lnSpc>
              <a:spcBef>
                <a:spcPts val="0"/>
              </a:spcBef>
              <a:spcAft>
                <a:spcPts val="0"/>
              </a:spcAft>
              <a:buNone/>
            </a:pPr>
            <a:endParaRPr lang="en-GB" sz="120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GB" sz="1200" dirty="0">
                <a:latin typeface="Open Sans"/>
                <a:ea typeface="Open Sans"/>
                <a:cs typeface="Open Sans"/>
                <a:sym typeface="Open Sans"/>
              </a:rPr>
              <a:t>However, doing DI does cost money. </a:t>
            </a:r>
            <a:r>
              <a:rPr lang="en-GB" sz="1200" i="0" u="none" strike="noStrike" cap="none" dirty="0">
                <a:solidFill>
                  <a:srgbClr val="000000"/>
                </a:solidFill>
                <a:latin typeface="Open Sans"/>
                <a:ea typeface="Open Sans"/>
                <a:cs typeface="Open Sans"/>
                <a:sym typeface="Open Sans"/>
              </a:rPr>
              <a:t>From purchasing a Team Number, to the cost of materials and travel to tournaments, it can add up quickly. </a:t>
            </a:r>
          </a:p>
          <a:p>
            <a:pPr marL="0" marR="0" lvl="0" indent="0" algn="l" rtl="0">
              <a:lnSpc>
                <a:spcPct val="100000"/>
              </a:lnSpc>
              <a:spcBef>
                <a:spcPts val="0"/>
              </a:spcBef>
              <a:spcAft>
                <a:spcPts val="0"/>
              </a:spcAft>
              <a:buNone/>
            </a:pPr>
            <a:endParaRPr lang="en-GB" sz="1200" dirty="0">
              <a:latin typeface="Open Sans"/>
              <a:ea typeface="Open Sans"/>
              <a:cs typeface="Open Sans"/>
              <a:sym typeface="Open Sans"/>
            </a:endParaRPr>
          </a:p>
          <a:p>
            <a:pPr marL="0" marR="0" lvl="0" indent="0" algn="l" rtl="0">
              <a:lnSpc>
                <a:spcPct val="100000"/>
              </a:lnSpc>
              <a:spcBef>
                <a:spcPts val="0"/>
              </a:spcBef>
              <a:spcAft>
                <a:spcPts val="0"/>
              </a:spcAft>
              <a:buNone/>
            </a:pPr>
            <a:r>
              <a:rPr lang="en-GB" sz="1200" dirty="0">
                <a:latin typeface="Open Sans"/>
                <a:ea typeface="Open Sans"/>
                <a:cs typeface="Open Sans"/>
                <a:sym typeface="Open Sans"/>
              </a:rPr>
              <a:t>That’s why DI wants to help every team think through and develop an actionable fundraising plan that will help you gain the critical community support your team needs in order to fully participate in DI.</a:t>
            </a:r>
          </a:p>
          <a:p>
            <a:pPr marL="0" marR="0" lvl="0" indent="0" algn="l" rtl="0">
              <a:lnSpc>
                <a:spcPct val="100000"/>
              </a:lnSpc>
              <a:spcBef>
                <a:spcPts val="0"/>
              </a:spcBef>
              <a:spcAft>
                <a:spcPts val="0"/>
              </a:spcAft>
              <a:buNone/>
            </a:pPr>
            <a:endParaRPr lang="en-GB" sz="1200" dirty="0">
              <a:latin typeface="Open Sans"/>
              <a:ea typeface="Open Sans"/>
              <a:cs typeface="Open Sans"/>
              <a:sym typeface="Open Sans"/>
            </a:endParaRPr>
          </a:p>
          <a:p>
            <a:pPr marL="0" marR="0" lvl="0" indent="0" algn="l" rtl="0">
              <a:lnSpc>
                <a:spcPct val="100000"/>
              </a:lnSpc>
              <a:spcBef>
                <a:spcPts val="0"/>
              </a:spcBef>
              <a:spcAft>
                <a:spcPts val="0"/>
              </a:spcAft>
              <a:buNone/>
            </a:pPr>
            <a:r>
              <a:rPr lang="en-GB" sz="1200" dirty="0">
                <a:latin typeface="Open Sans"/>
                <a:ea typeface="Open Sans"/>
                <a:cs typeface="Open Sans"/>
                <a:sym typeface="Open Sans"/>
              </a:rPr>
              <a:t>We hope you find this presentation helpful! </a:t>
            </a:r>
            <a:endParaRPr dirty="0">
              <a:latin typeface="Open Sans"/>
              <a:ea typeface="Open Sans"/>
              <a:cs typeface="Open Sans"/>
              <a:sym typeface="Open Sans"/>
            </a:endParaRPr>
          </a:p>
        </p:txBody>
      </p:sp>
      <p:pic>
        <p:nvPicPr>
          <p:cNvPr id="238" name="Google Shape;238;p32"/>
          <p:cNvPicPr preferRelativeResize="0"/>
          <p:nvPr/>
        </p:nvPicPr>
        <p:blipFill rotWithShape="1">
          <a:blip r:embed="rId3">
            <a:alphaModFix/>
          </a:blip>
          <a:srcRect t="9" b="19"/>
          <a:stretch/>
        </p:blipFill>
        <p:spPr>
          <a:xfrm>
            <a:off x="630002" y="1310026"/>
            <a:ext cx="1643124" cy="1643126"/>
          </a:xfrm>
          <a:prstGeom prst="rect">
            <a:avLst/>
          </a:prstGeom>
          <a:noFill/>
          <a:ln>
            <a:noFill/>
          </a:ln>
        </p:spPr>
      </p:pic>
      <p:pic>
        <p:nvPicPr>
          <p:cNvPr id="239" name="Google Shape;239;p32"/>
          <p:cNvPicPr preferRelativeResize="0"/>
          <p:nvPr/>
        </p:nvPicPr>
        <p:blipFill rotWithShape="1">
          <a:blip r:embed="rId4">
            <a:alphaModFix/>
          </a:blip>
          <a:srcRect/>
          <a:stretch/>
        </p:blipFill>
        <p:spPr>
          <a:xfrm>
            <a:off x="2415451" y="1310025"/>
            <a:ext cx="1643125" cy="1643125"/>
          </a:xfrm>
          <a:prstGeom prst="rect">
            <a:avLst/>
          </a:prstGeom>
          <a:noFill/>
          <a:ln>
            <a:noFill/>
          </a:ln>
        </p:spPr>
      </p:pic>
      <p:pic>
        <p:nvPicPr>
          <p:cNvPr id="240" name="Google Shape;240;p32"/>
          <p:cNvPicPr preferRelativeResize="0"/>
          <p:nvPr/>
        </p:nvPicPr>
        <p:blipFill rotWithShape="1">
          <a:blip r:embed="rId5">
            <a:alphaModFix/>
          </a:blip>
          <a:srcRect/>
          <a:stretch/>
        </p:blipFill>
        <p:spPr>
          <a:xfrm>
            <a:off x="2415447" y="3096779"/>
            <a:ext cx="1643128" cy="1643128"/>
          </a:xfrm>
          <a:prstGeom prst="rect">
            <a:avLst/>
          </a:prstGeom>
          <a:noFill/>
          <a:ln>
            <a:noFill/>
          </a:ln>
        </p:spPr>
      </p:pic>
      <p:pic>
        <p:nvPicPr>
          <p:cNvPr id="241" name="Google Shape;241;p32"/>
          <p:cNvPicPr preferRelativeResize="0"/>
          <p:nvPr/>
        </p:nvPicPr>
        <p:blipFill rotWithShape="1">
          <a:blip r:embed="rId6">
            <a:alphaModFix/>
          </a:blip>
          <a:srcRect/>
          <a:stretch/>
        </p:blipFill>
        <p:spPr>
          <a:xfrm>
            <a:off x="630000" y="3096776"/>
            <a:ext cx="1643121" cy="1643121"/>
          </a:xfrm>
          <a:prstGeom prst="rect">
            <a:avLst/>
          </a:prstGeom>
          <a:noFill/>
          <a:ln>
            <a:noFill/>
          </a:ln>
        </p:spPr>
      </p:pic>
    </p:spTree>
    <p:extLst>
      <p:ext uri="{BB962C8B-B14F-4D97-AF65-F5344CB8AC3E}">
        <p14:creationId xmlns:p14="http://schemas.microsoft.com/office/powerpoint/2010/main" val="2928347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26"/>
          <p:cNvSpPr txBox="1"/>
          <p:nvPr/>
        </p:nvSpPr>
        <p:spPr>
          <a:xfrm>
            <a:off x="540007" y="1003077"/>
            <a:ext cx="4174867" cy="35271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US" sz="1200" dirty="0"/>
              <a:t>Think about the different parts of the season that require funding:</a:t>
            </a:r>
          </a:p>
          <a:p>
            <a:pPr marL="228600" marR="0" lvl="0" indent="-228600" algn="l" rtl="0">
              <a:lnSpc>
                <a:spcPct val="150000"/>
              </a:lnSpc>
              <a:spcBef>
                <a:spcPts val="1000"/>
              </a:spcBef>
              <a:spcAft>
                <a:spcPts val="0"/>
              </a:spcAft>
              <a:buAutoNum type="arabicPeriod"/>
            </a:pPr>
            <a:r>
              <a:rPr lang="en-US" sz="1200" dirty="0"/>
              <a:t>Developing your team’s solution (August – January)</a:t>
            </a:r>
          </a:p>
          <a:p>
            <a:pPr marL="228600" marR="0" lvl="0" indent="-228600" algn="l" rtl="0">
              <a:lnSpc>
                <a:spcPct val="150000"/>
              </a:lnSpc>
              <a:spcBef>
                <a:spcPts val="1000"/>
              </a:spcBef>
              <a:spcAft>
                <a:spcPts val="0"/>
              </a:spcAft>
              <a:buAutoNum type="arabicPeriod"/>
            </a:pPr>
            <a:r>
              <a:rPr lang="en-US" sz="1200" dirty="0"/>
              <a:t>Attending skills workshops or field trips to learn new things</a:t>
            </a:r>
          </a:p>
          <a:p>
            <a:pPr marL="228600" marR="0" lvl="0" indent="-228600" algn="l" rtl="0">
              <a:lnSpc>
                <a:spcPct val="150000"/>
              </a:lnSpc>
              <a:spcBef>
                <a:spcPts val="1000"/>
              </a:spcBef>
              <a:spcAft>
                <a:spcPts val="0"/>
              </a:spcAft>
              <a:buAutoNum type="arabicPeriod"/>
            </a:pPr>
            <a:r>
              <a:rPr lang="en-US" sz="1200" dirty="0"/>
              <a:t>Attending Regional (Provincial), Affiliate and (possibly!) Global Finals tournaments</a:t>
            </a:r>
          </a:p>
          <a:p>
            <a:pPr marL="228600" lvl="0" indent="-228600">
              <a:lnSpc>
                <a:spcPct val="150000"/>
              </a:lnSpc>
              <a:spcBef>
                <a:spcPts val="1000"/>
              </a:spcBef>
              <a:buAutoNum type="arabicPeriod"/>
            </a:pPr>
            <a:r>
              <a:rPr lang="en-US" sz="1200" dirty="0"/>
              <a:t>Thanking and recognizing your supporters</a:t>
            </a:r>
          </a:p>
        </p:txBody>
      </p:sp>
      <p:sp>
        <p:nvSpPr>
          <p:cNvPr id="177" name="Google Shape;177;p26"/>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Building a Team Budget</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178" name="Google Shape;178;p26"/>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lvl="0"/>
            <a:r>
              <a:rPr lang="en-GB" sz="1050" b="1" dirty="0">
                <a:solidFill>
                  <a:srgbClr val="8000FF"/>
                </a:solidFill>
                <a:latin typeface="Montserrat ExtraBold"/>
                <a:ea typeface="Montserrat ExtraBold"/>
                <a:cs typeface="Montserrat ExtraBold"/>
                <a:sym typeface="Montserrat ExtraBold"/>
              </a:rPr>
              <a:t>TEAM FUNDRAISING</a:t>
            </a:r>
            <a:endParaRPr lang="en-GB" sz="1050" dirty="0">
              <a:solidFill>
                <a:srgbClr val="8000FF"/>
              </a:solidFill>
            </a:endParaRPr>
          </a:p>
        </p:txBody>
      </p:sp>
      <p:pic>
        <p:nvPicPr>
          <p:cNvPr id="179" name="Google Shape;179;p26"/>
          <p:cNvPicPr preferRelativeResize="0"/>
          <p:nvPr/>
        </p:nvPicPr>
        <p:blipFill rotWithShape="1">
          <a:blip r:embed="rId3">
            <a:alphaModFix/>
          </a:blip>
          <a:srcRect/>
          <a:stretch/>
        </p:blipFill>
        <p:spPr>
          <a:xfrm>
            <a:off x="5681928" y="1374566"/>
            <a:ext cx="2244598" cy="2244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26"/>
          <p:cNvSpPr txBox="1"/>
          <p:nvPr/>
        </p:nvSpPr>
        <p:spPr>
          <a:xfrm>
            <a:off x="540007" y="1003077"/>
            <a:ext cx="4403467" cy="35271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US" sz="1200" dirty="0"/>
              <a:t>Make a list of all the expenses your team may have. Be thorough! Some expenses that you may want to consider include:</a:t>
            </a:r>
          </a:p>
          <a:p>
            <a:pPr marL="228600" marR="0" lvl="0" indent="-228600" algn="l" rtl="0">
              <a:lnSpc>
                <a:spcPct val="150000"/>
              </a:lnSpc>
              <a:spcBef>
                <a:spcPts val="1000"/>
              </a:spcBef>
              <a:spcAft>
                <a:spcPts val="0"/>
              </a:spcAft>
              <a:buAutoNum type="arabicPeriod"/>
            </a:pPr>
            <a:r>
              <a:rPr lang="en-US" sz="1200" dirty="0"/>
              <a:t>Registration fees</a:t>
            </a:r>
          </a:p>
          <a:p>
            <a:pPr marL="228600" marR="0" lvl="0" indent="-228600" algn="l" rtl="0">
              <a:lnSpc>
                <a:spcPct val="150000"/>
              </a:lnSpc>
              <a:spcBef>
                <a:spcPts val="1000"/>
              </a:spcBef>
              <a:spcAft>
                <a:spcPts val="0"/>
              </a:spcAft>
              <a:buAutoNum type="arabicPeriod"/>
            </a:pPr>
            <a:r>
              <a:rPr lang="en-US" sz="1200" dirty="0"/>
              <a:t>Materials</a:t>
            </a:r>
          </a:p>
          <a:p>
            <a:pPr marL="228600" marR="0" lvl="0" indent="-228600" algn="l" rtl="0">
              <a:lnSpc>
                <a:spcPct val="150000"/>
              </a:lnSpc>
              <a:spcBef>
                <a:spcPts val="1000"/>
              </a:spcBef>
              <a:spcAft>
                <a:spcPts val="0"/>
              </a:spcAft>
              <a:buAutoNum type="arabicPeriod"/>
            </a:pPr>
            <a:r>
              <a:rPr lang="en-US" sz="1200" dirty="0"/>
              <a:t>Team Expenses</a:t>
            </a:r>
          </a:p>
          <a:p>
            <a:pPr marL="228600" marR="0" lvl="0" indent="-228600" algn="l" rtl="0">
              <a:lnSpc>
                <a:spcPct val="150000"/>
              </a:lnSpc>
              <a:spcBef>
                <a:spcPts val="1000"/>
              </a:spcBef>
              <a:spcAft>
                <a:spcPts val="0"/>
              </a:spcAft>
              <a:buAutoNum type="arabicPeriod"/>
            </a:pPr>
            <a:r>
              <a:rPr lang="en-US" sz="1200" dirty="0"/>
              <a:t>Travel, room and board</a:t>
            </a:r>
          </a:p>
          <a:p>
            <a:pPr marL="228600" marR="0" lvl="0" indent="-228600" algn="l" rtl="0">
              <a:lnSpc>
                <a:spcPct val="150000"/>
              </a:lnSpc>
              <a:spcBef>
                <a:spcPts val="1000"/>
              </a:spcBef>
              <a:spcAft>
                <a:spcPts val="0"/>
              </a:spcAft>
              <a:buAutoNum type="arabicPeriod"/>
            </a:pPr>
            <a:r>
              <a:rPr lang="en-US" sz="1200" dirty="0"/>
              <a:t>Website hosting</a:t>
            </a:r>
          </a:p>
          <a:p>
            <a:pPr marL="228600" marR="0" lvl="0" indent="-228600" algn="l" rtl="0">
              <a:lnSpc>
                <a:spcPct val="150000"/>
              </a:lnSpc>
              <a:spcBef>
                <a:spcPts val="1000"/>
              </a:spcBef>
              <a:spcAft>
                <a:spcPts val="0"/>
              </a:spcAft>
              <a:buAutoNum type="arabicPeriod"/>
            </a:pPr>
            <a:r>
              <a:rPr lang="en-US" sz="1200" dirty="0"/>
              <a:t>Thank you cards/gifts for supporters</a:t>
            </a:r>
          </a:p>
          <a:p>
            <a:pPr marL="228600" marR="0" lvl="0" indent="-228600" algn="l" rtl="0">
              <a:lnSpc>
                <a:spcPct val="150000"/>
              </a:lnSpc>
              <a:spcBef>
                <a:spcPts val="1000"/>
              </a:spcBef>
              <a:spcAft>
                <a:spcPts val="0"/>
              </a:spcAft>
              <a:buAutoNum type="arabicPeriod"/>
            </a:pPr>
            <a:endParaRPr lang="en-US" sz="900" dirty="0"/>
          </a:p>
        </p:txBody>
      </p:sp>
      <p:sp>
        <p:nvSpPr>
          <p:cNvPr id="177" name="Google Shape;177;p26"/>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Building a Team Budget</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178" name="Google Shape;178;p26"/>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lvl="0"/>
            <a:r>
              <a:rPr lang="en-GB" sz="1050" b="1" dirty="0">
                <a:solidFill>
                  <a:srgbClr val="8000FF"/>
                </a:solidFill>
                <a:latin typeface="Montserrat ExtraBold"/>
                <a:ea typeface="Montserrat ExtraBold"/>
                <a:cs typeface="Montserrat ExtraBold"/>
                <a:sym typeface="Montserrat ExtraBold"/>
              </a:rPr>
              <a:t>TEAM FUNDRAISING</a:t>
            </a:r>
            <a:endParaRPr lang="en-GB" sz="1050" dirty="0">
              <a:solidFill>
                <a:srgbClr val="8000FF"/>
              </a:solidFill>
            </a:endParaRPr>
          </a:p>
        </p:txBody>
      </p:sp>
      <p:pic>
        <p:nvPicPr>
          <p:cNvPr id="179" name="Google Shape;179;p26"/>
          <p:cNvPicPr preferRelativeResize="0"/>
          <p:nvPr/>
        </p:nvPicPr>
        <p:blipFill rotWithShape="1">
          <a:blip r:embed="rId3">
            <a:alphaModFix/>
          </a:blip>
          <a:srcRect/>
          <a:stretch/>
        </p:blipFill>
        <p:spPr>
          <a:xfrm>
            <a:off x="5681928" y="1374566"/>
            <a:ext cx="2244598" cy="2244649"/>
          </a:xfrm>
          <a:prstGeom prst="rect">
            <a:avLst/>
          </a:prstGeom>
          <a:noFill/>
          <a:ln>
            <a:noFill/>
          </a:ln>
        </p:spPr>
      </p:pic>
    </p:spTree>
    <p:extLst>
      <p:ext uri="{BB962C8B-B14F-4D97-AF65-F5344CB8AC3E}">
        <p14:creationId xmlns:p14="http://schemas.microsoft.com/office/powerpoint/2010/main" val="131785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26"/>
          <p:cNvSpPr txBox="1"/>
          <p:nvPr/>
        </p:nvSpPr>
        <p:spPr>
          <a:xfrm>
            <a:off x="540008" y="1003077"/>
            <a:ext cx="4260592" cy="35271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US" sz="1200" dirty="0"/>
              <a:t>There are lots of ways you can raise money for your team. Some of those ways include:</a:t>
            </a:r>
          </a:p>
          <a:p>
            <a:pPr marL="228600" marR="0" lvl="0" indent="-228600" algn="l" rtl="0">
              <a:lnSpc>
                <a:spcPct val="150000"/>
              </a:lnSpc>
              <a:spcBef>
                <a:spcPts val="1000"/>
              </a:spcBef>
              <a:spcAft>
                <a:spcPts val="0"/>
              </a:spcAft>
              <a:buAutoNum type="arabicPeriod"/>
            </a:pPr>
            <a:r>
              <a:rPr lang="en-US" sz="1200" dirty="0"/>
              <a:t>Finding community support</a:t>
            </a:r>
          </a:p>
          <a:p>
            <a:pPr marL="228600" indent="-228600">
              <a:lnSpc>
                <a:spcPct val="150000"/>
              </a:lnSpc>
              <a:spcBef>
                <a:spcPts val="1000"/>
              </a:spcBef>
              <a:buFont typeface="Arial"/>
              <a:buAutoNum type="arabicPeriod"/>
            </a:pPr>
            <a:r>
              <a:rPr lang="en-US" sz="1200" dirty="0"/>
              <a:t>Use a crowdfunding website </a:t>
            </a:r>
          </a:p>
          <a:p>
            <a:pPr marL="228600" marR="0" lvl="0" indent="-228600" algn="l" rtl="0">
              <a:lnSpc>
                <a:spcPct val="150000"/>
              </a:lnSpc>
              <a:spcBef>
                <a:spcPts val="1000"/>
              </a:spcBef>
              <a:spcAft>
                <a:spcPts val="0"/>
              </a:spcAft>
              <a:buAutoNum type="arabicPeriod"/>
            </a:pPr>
            <a:r>
              <a:rPr lang="en-US" sz="1200" dirty="0"/>
              <a:t>Holding fundraising events</a:t>
            </a:r>
          </a:p>
          <a:p>
            <a:pPr marL="228600" indent="-228600">
              <a:lnSpc>
                <a:spcPct val="150000"/>
              </a:lnSpc>
              <a:spcBef>
                <a:spcPts val="1000"/>
              </a:spcBef>
              <a:buFont typeface="Arial"/>
              <a:buAutoNum type="arabicPeriod"/>
            </a:pPr>
            <a:r>
              <a:rPr lang="en-US" sz="1200" dirty="0"/>
              <a:t>Applying for grants</a:t>
            </a:r>
          </a:p>
          <a:p>
            <a:pPr marL="228600" marR="0" lvl="0" indent="-228600" algn="l" rtl="0">
              <a:lnSpc>
                <a:spcPct val="150000"/>
              </a:lnSpc>
              <a:spcBef>
                <a:spcPts val="1000"/>
              </a:spcBef>
              <a:spcAft>
                <a:spcPts val="0"/>
              </a:spcAft>
              <a:buAutoNum type="arabicPeriod"/>
            </a:pPr>
            <a:r>
              <a:rPr lang="en-US" sz="1200" dirty="0"/>
              <a:t>Seeking out corporate sponsors</a:t>
            </a:r>
          </a:p>
          <a:p>
            <a:pPr marL="228600" marR="0" lvl="0" indent="-228600" algn="l" rtl="0">
              <a:lnSpc>
                <a:spcPct val="150000"/>
              </a:lnSpc>
              <a:spcBef>
                <a:spcPts val="1000"/>
              </a:spcBef>
              <a:spcAft>
                <a:spcPts val="0"/>
              </a:spcAft>
              <a:buAutoNum type="arabicPeriod"/>
            </a:pPr>
            <a:endParaRPr lang="en-US" sz="900" dirty="0"/>
          </a:p>
        </p:txBody>
      </p:sp>
      <p:sp>
        <p:nvSpPr>
          <p:cNvPr id="177" name="Google Shape;177;p26"/>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Ways to Fundraise</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178" name="Google Shape;178;p26"/>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lvl="0"/>
            <a:r>
              <a:rPr lang="en-GB" sz="1050" b="1" dirty="0">
                <a:solidFill>
                  <a:srgbClr val="8000FF"/>
                </a:solidFill>
                <a:latin typeface="Montserrat ExtraBold"/>
                <a:ea typeface="Montserrat ExtraBold"/>
                <a:cs typeface="Montserrat ExtraBold"/>
                <a:sym typeface="Montserrat ExtraBold"/>
              </a:rPr>
              <a:t>TEAM FUNDRAISING</a:t>
            </a:r>
            <a:endParaRPr lang="en-GB" sz="1050" dirty="0">
              <a:solidFill>
                <a:srgbClr val="8000FF"/>
              </a:solidFill>
            </a:endParaRPr>
          </a:p>
        </p:txBody>
      </p:sp>
      <p:pic>
        <p:nvPicPr>
          <p:cNvPr id="179" name="Google Shape;179;p26"/>
          <p:cNvPicPr preferRelativeResize="0"/>
          <p:nvPr/>
        </p:nvPicPr>
        <p:blipFill rotWithShape="1">
          <a:blip r:embed="rId3">
            <a:alphaModFix/>
          </a:blip>
          <a:srcRect/>
          <a:stretch/>
        </p:blipFill>
        <p:spPr>
          <a:xfrm>
            <a:off x="5681928" y="1374566"/>
            <a:ext cx="2244598" cy="2244649"/>
          </a:xfrm>
          <a:prstGeom prst="rect">
            <a:avLst/>
          </a:prstGeom>
          <a:noFill/>
          <a:ln>
            <a:noFill/>
          </a:ln>
        </p:spPr>
      </p:pic>
    </p:spTree>
    <p:extLst>
      <p:ext uri="{BB962C8B-B14F-4D97-AF65-F5344CB8AC3E}">
        <p14:creationId xmlns:p14="http://schemas.microsoft.com/office/powerpoint/2010/main" val="122715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26"/>
          <p:cNvSpPr txBox="1"/>
          <p:nvPr/>
        </p:nvSpPr>
        <p:spPr>
          <a:xfrm>
            <a:off x="540007" y="1003077"/>
            <a:ext cx="4060567" cy="35271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US" sz="1000" dirty="0"/>
              <a:t>Make sure you are tracking all of your expenses throughout the season. You can use simple tools like Microsoft Excel. You can even get a parent or supporter to help you keep track of your expenses and fundraising activities since that is not considered to be Interference.</a:t>
            </a:r>
          </a:p>
          <a:p>
            <a:pPr marL="0" marR="0" lvl="0" indent="0" algn="l" rtl="0">
              <a:lnSpc>
                <a:spcPct val="150000"/>
              </a:lnSpc>
              <a:spcBef>
                <a:spcPts val="1000"/>
              </a:spcBef>
              <a:spcAft>
                <a:spcPts val="0"/>
              </a:spcAft>
              <a:buNone/>
            </a:pPr>
            <a:r>
              <a:rPr lang="en-US" sz="1000" dirty="0"/>
              <a:t>Make sure you are making regular updates to your income and expenses so that your teams always knows where you stand financially.</a:t>
            </a:r>
          </a:p>
          <a:p>
            <a:pPr marL="0" marR="0" lvl="0" indent="0" algn="l" rtl="0">
              <a:lnSpc>
                <a:spcPct val="150000"/>
              </a:lnSpc>
              <a:spcBef>
                <a:spcPts val="1000"/>
              </a:spcBef>
              <a:spcAft>
                <a:spcPts val="0"/>
              </a:spcAft>
              <a:buNone/>
            </a:pPr>
            <a:r>
              <a:rPr lang="en-US" sz="1000" dirty="0"/>
              <a:t>You’ll also want to develop a process for changes you make to your expenses and fundraising activities as the season progresses.</a:t>
            </a:r>
          </a:p>
          <a:p>
            <a:pPr marL="0" marR="0" lvl="0" indent="0" algn="l" rtl="0">
              <a:lnSpc>
                <a:spcPct val="150000"/>
              </a:lnSpc>
              <a:spcBef>
                <a:spcPts val="1000"/>
              </a:spcBef>
              <a:spcAft>
                <a:spcPts val="0"/>
              </a:spcAft>
              <a:buNone/>
            </a:pPr>
            <a:r>
              <a:rPr lang="en-US" sz="1000" dirty="0"/>
              <a:t>Review your program at the end of the season to understand what worked and what didn’t so that you can refine your process for the next year!</a:t>
            </a:r>
          </a:p>
          <a:p>
            <a:pPr marL="228600" marR="0" lvl="0" indent="-228600" algn="l" rtl="0">
              <a:lnSpc>
                <a:spcPct val="150000"/>
              </a:lnSpc>
              <a:spcBef>
                <a:spcPts val="1000"/>
              </a:spcBef>
              <a:spcAft>
                <a:spcPts val="0"/>
              </a:spcAft>
              <a:buAutoNum type="arabicPeriod"/>
            </a:pPr>
            <a:endParaRPr lang="en-US" sz="900" dirty="0"/>
          </a:p>
        </p:txBody>
      </p:sp>
      <p:sp>
        <p:nvSpPr>
          <p:cNvPr id="177" name="Google Shape;177;p26"/>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Keep Good Records </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178" name="Google Shape;178;p26"/>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pic>
        <p:nvPicPr>
          <p:cNvPr id="179" name="Google Shape;179;p26"/>
          <p:cNvPicPr preferRelativeResize="0"/>
          <p:nvPr/>
        </p:nvPicPr>
        <p:blipFill rotWithShape="1">
          <a:blip r:embed="rId3">
            <a:alphaModFix/>
          </a:blip>
          <a:srcRect/>
          <a:stretch/>
        </p:blipFill>
        <p:spPr>
          <a:xfrm>
            <a:off x="5681928" y="1374566"/>
            <a:ext cx="2244598" cy="2244649"/>
          </a:xfrm>
          <a:prstGeom prst="rect">
            <a:avLst/>
          </a:prstGeom>
          <a:noFill/>
          <a:ln>
            <a:noFill/>
          </a:ln>
        </p:spPr>
      </p:pic>
    </p:spTree>
    <p:extLst>
      <p:ext uri="{BB962C8B-B14F-4D97-AF65-F5344CB8AC3E}">
        <p14:creationId xmlns:p14="http://schemas.microsoft.com/office/powerpoint/2010/main" val="1099037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20"/>
          <p:cNvSpPr/>
          <p:nvPr/>
        </p:nvSpPr>
        <p:spPr>
          <a:xfrm>
            <a:off x="-37772" y="4011930"/>
            <a:ext cx="9180583" cy="800100"/>
          </a:xfrm>
          <a:prstGeom prst="rect">
            <a:avLst/>
          </a:prstGeom>
          <a:solidFill>
            <a:srgbClr val="FF6600">
              <a:alpha val="83921"/>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lt1"/>
              </a:solidFill>
              <a:latin typeface="Montserrat ExtraBold"/>
              <a:ea typeface="Montserrat ExtraBold"/>
              <a:cs typeface="Montserrat ExtraBold"/>
              <a:sym typeface="Montserrat ExtraBold"/>
            </a:endParaRPr>
          </a:p>
        </p:txBody>
      </p:sp>
      <p:sp>
        <p:nvSpPr>
          <p:cNvPr id="7" name="Google Shape;87;p20"/>
          <p:cNvSpPr txBox="1"/>
          <p:nvPr/>
        </p:nvSpPr>
        <p:spPr>
          <a:xfrm>
            <a:off x="630000" y="4148550"/>
            <a:ext cx="8178900" cy="4371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GB" sz="2700" b="1" dirty="0">
                <a:solidFill>
                  <a:schemeClr val="lt1"/>
                </a:solidFill>
                <a:latin typeface="Montserrat ExtraBold"/>
                <a:ea typeface="Montserrat ExtraBold"/>
                <a:cs typeface="Montserrat ExtraBold"/>
                <a:sym typeface="Montserrat ExtraBold"/>
              </a:rPr>
              <a:t>PART II – PLANNING</a:t>
            </a:r>
            <a:endParaRPr dirty="0"/>
          </a:p>
        </p:txBody>
      </p:sp>
      <p:pic>
        <p:nvPicPr>
          <p:cNvPr id="3" name="Fundraising_Par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9719" y="150270"/>
            <a:ext cx="6705600" cy="3771900"/>
          </a:xfrm>
          <a:prstGeom prst="rect">
            <a:avLst/>
          </a:prstGeom>
        </p:spPr>
      </p:pic>
    </p:spTree>
    <p:extLst>
      <p:ext uri="{BB962C8B-B14F-4D97-AF65-F5344CB8AC3E}">
        <p14:creationId xmlns:p14="http://schemas.microsoft.com/office/powerpoint/2010/main" val="2556536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7" name="Google Shape;187;p27"/>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dirty="0">
                <a:solidFill>
                  <a:srgbClr val="FF6600"/>
                </a:solidFill>
                <a:latin typeface="Montserrat ExtraBold"/>
                <a:ea typeface="Montserrat ExtraBold"/>
                <a:cs typeface="Montserrat ExtraBold"/>
                <a:sym typeface="Montserrat ExtraBold"/>
              </a:rPr>
              <a:t>Planning</a:t>
            </a:r>
            <a:endParaRPr sz="1500" b="1" i="0" u="none" strike="noStrike" cap="none" dirty="0">
              <a:solidFill>
                <a:srgbClr val="FF6600"/>
              </a:solidFill>
              <a:latin typeface="Montserrat ExtraBold"/>
              <a:ea typeface="Montserrat ExtraBold"/>
              <a:cs typeface="Montserrat ExtraBold"/>
              <a:sym typeface="Montserrat ExtraBold"/>
            </a:endParaRPr>
          </a:p>
        </p:txBody>
      </p:sp>
      <p:sp>
        <p:nvSpPr>
          <p:cNvPr id="188" name="Google Shape;188;p27"/>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dirty="0">
                <a:solidFill>
                  <a:srgbClr val="8000FF"/>
                </a:solidFill>
                <a:latin typeface="Montserrat ExtraBold"/>
                <a:ea typeface="Montserrat ExtraBold"/>
                <a:cs typeface="Montserrat ExtraBold"/>
                <a:sym typeface="Montserrat ExtraBold"/>
              </a:rPr>
              <a:t>TEAM FUNDRAISING</a:t>
            </a:r>
            <a:endParaRPr dirty="0">
              <a:solidFill>
                <a:srgbClr val="8000FF"/>
              </a:solidFill>
            </a:endParaRPr>
          </a:p>
        </p:txBody>
      </p:sp>
      <p:pic>
        <p:nvPicPr>
          <p:cNvPr id="189" name="Google Shape;189;p27"/>
          <p:cNvPicPr preferRelativeResize="0"/>
          <p:nvPr/>
        </p:nvPicPr>
        <p:blipFill rotWithShape="1">
          <a:blip r:embed="rId3">
            <a:alphaModFix/>
          </a:blip>
          <a:srcRect/>
          <a:stretch/>
        </p:blipFill>
        <p:spPr>
          <a:xfrm>
            <a:off x="5834325" y="1518925"/>
            <a:ext cx="2244602" cy="2244602"/>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8" y="840059"/>
            <a:ext cx="5476797" cy="3811851"/>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11562</TotalTime>
  <Words>1574</Words>
  <Application>Microsoft Macintosh PowerPoint</Application>
  <PresentationFormat>On-screen Show (16:9)</PresentationFormat>
  <Paragraphs>178</Paragraphs>
  <Slides>29</Slides>
  <Notes>29</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Lato Light</vt:lpstr>
      <vt:lpstr>Arial</vt:lpstr>
      <vt:lpstr>Montserrat ExtraBold</vt:lpstr>
      <vt:lpstr>Montserrat</vt:lpstr>
      <vt:lpstr>Open Sans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Congratulations!</dc:title>
  <dc:creator>Andrew Whitmire</dc:creator>
  <cp:lastModifiedBy>Kate Grimes</cp:lastModifiedBy>
  <cp:revision>40</cp:revision>
  <dcterms:modified xsi:type="dcterms:W3CDTF">2022-03-24T14:11:32Z</dcterms:modified>
</cp:coreProperties>
</file>