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Montserrat SemiBold"/>
      <p:regular r:id="rId27"/>
      <p:bold r:id="rId28"/>
      <p:italic r:id="rId29"/>
      <p:boldItalic r:id="rId30"/>
    </p:embeddedFont>
    <p:embeddedFont>
      <p:font typeface="Montserrat"/>
      <p:regular r:id="rId31"/>
      <p:bold r:id="rId32"/>
      <p:italic r:id="rId33"/>
      <p:boldItalic r:id="rId34"/>
    </p:embeddedFont>
    <p:embeddedFont>
      <p:font typeface="Lato"/>
      <p:regular r:id="rId35"/>
      <p:bold r:id="rId36"/>
      <p:italic r:id="rId37"/>
      <p:boldItalic r:id="rId38"/>
    </p:embeddedFont>
    <p:embeddedFont>
      <p:font typeface="Lato Light"/>
      <p:regular r:id="rId39"/>
      <p:bold r:id="rId40"/>
      <p:italic r:id="rId41"/>
      <p:boldItalic r:id="rId42"/>
    </p:embeddedFont>
    <p:embeddedFont>
      <p:font typeface="Open Sans ExtraBold"/>
      <p:bold r:id="rId43"/>
      <p:boldItalic r:id="rId44"/>
    </p:embeddedFont>
    <p:embeddedFont>
      <p:font typeface="Montserrat ExtraBold"/>
      <p:bold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35">
          <p15:clr>
            <a:srgbClr val="A4A3A4"/>
          </p15:clr>
        </p15:guide>
        <p15:guide id="2" orient="horz" pos="1620">
          <p15:clr>
            <a:srgbClr val="000000"/>
          </p15:clr>
        </p15:guide>
      </p15:sldGuideLst>
    </p:ext>
    <p:ext uri="GoogleSlidesCustomDataVersion2">
      <go:slidesCustomData xmlns:go="http://customooxmlschemas.google.com/" r:id="rId51" roundtripDataSignature="AMtx7mjEjJavBJX/uW9pHfp8arWYu5CJ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FA509DB-83A8-41A7-B3DE-FEA634A6C8E5}">
  <a:tblStyle styleId="{4FA509DB-83A8-41A7-B3DE-FEA634A6C8E5}"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35"/>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bold.fntdata"/><Relationship Id="rId42" Type="http://schemas.openxmlformats.org/officeDocument/2006/relationships/font" Target="fonts/LatoLight-boldItalic.fntdata"/><Relationship Id="rId41" Type="http://schemas.openxmlformats.org/officeDocument/2006/relationships/font" Target="fonts/LatoLight-italic.fntdata"/><Relationship Id="rId44" Type="http://schemas.openxmlformats.org/officeDocument/2006/relationships/font" Target="fonts/OpenSansExtraBold-boldItalic.fntdata"/><Relationship Id="rId43" Type="http://schemas.openxmlformats.org/officeDocument/2006/relationships/font" Target="fonts/OpenSansExtraBold-bold.fntdata"/><Relationship Id="rId46" Type="http://schemas.openxmlformats.org/officeDocument/2006/relationships/font" Target="fonts/MontserratExtraBold-boldItalic.fntdata"/><Relationship Id="rId45" Type="http://schemas.openxmlformats.org/officeDocument/2006/relationships/font" Target="fonts/MontserratExtra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regular.fntdata"/><Relationship Id="rId30" Type="http://schemas.openxmlformats.org/officeDocument/2006/relationships/font" Target="fonts/MontserratSemiBold-boldItalic.fntdata"/><Relationship Id="rId33" Type="http://schemas.openxmlformats.org/officeDocument/2006/relationships/font" Target="fonts/Montserrat-italic.fntdata"/><Relationship Id="rId32" Type="http://schemas.openxmlformats.org/officeDocument/2006/relationships/font" Target="fonts/Montserrat-bold.fntdata"/><Relationship Id="rId35" Type="http://schemas.openxmlformats.org/officeDocument/2006/relationships/font" Target="fonts/Lato-regular.fntdata"/><Relationship Id="rId34" Type="http://schemas.openxmlformats.org/officeDocument/2006/relationships/font" Target="fonts/Montserrat-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LatoLight-regular.fntdata"/><Relationship Id="rId38" Type="http://schemas.openxmlformats.org/officeDocument/2006/relationships/font" Target="fonts/La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ontserratSemiBold-bold.fntdata"/><Relationship Id="rId27" Type="http://schemas.openxmlformats.org/officeDocument/2006/relationships/font" Target="fonts/MontserratSemiBold-regular.fntdata"/><Relationship Id="rId29" Type="http://schemas.openxmlformats.org/officeDocument/2006/relationships/font" Target="fonts/MontserratSemiBold-italic.fntdata"/><Relationship Id="rId51" Type="http://customschemas.google.com/relationships/presentationmetadata" Target="metadata"/><Relationship Id="rId50"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1" i="0" sz="1100" u="none" cap="none" strike="noStrike">
                <a:solidFill>
                  <a:srgbClr val="000000"/>
                </a:solidFill>
                <a:latin typeface="Montserrat ExtraBold"/>
                <a:ea typeface="Montserrat ExtraBold"/>
                <a:cs typeface="Montserrat ExtraBold"/>
                <a:sym typeface="Montserrat ExtraBold"/>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lang="en-GB">
                <a:solidFill>
                  <a:schemeClr val="dk1"/>
                </a:solidFill>
                <a:latin typeface="Montserrat"/>
                <a:ea typeface="Montserrat"/>
                <a:cs typeface="Montserrat"/>
                <a:sym typeface="Montserrat"/>
              </a:rPr>
              <a:t>Modify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your Challenge, </a:t>
            </a:r>
            <a:endParaRPr b="0">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Char char="○"/>
            </a:pPr>
            <a:r>
              <a:rPr lang="en-GB">
                <a:solidFill>
                  <a:schemeClr val="dk1"/>
                </a:solidFill>
                <a:latin typeface="Montserrat"/>
                <a:ea typeface="Montserrat"/>
                <a:cs typeface="Montserrat"/>
                <a:sym typeface="Montserrat"/>
              </a:rPr>
              <a:t>replace a picture with a picture of your team in action.</a:t>
            </a:r>
            <a:endParaRPr>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write a description of what the Challenge required. (You can copy it off the DI website.)</a:t>
            </a:r>
            <a:endParaRPr>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not your Challenge, delete the slide or hide it by right clicking on the slide and choosing delete or hide.</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rPr b="0" lang="en-GB">
                <a:solidFill>
                  <a:schemeClr val="dk1"/>
                </a:solidFill>
                <a:latin typeface="Montserrat"/>
                <a:ea typeface="Montserrat"/>
                <a:cs typeface="Montserrat"/>
                <a:sym typeface="Montserrat"/>
              </a:rPr>
              <a:t>Tips for presenting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Give an overview of the Challenge components you were asked to include.  </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lang="en-GB">
                <a:solidFill>
                  <a:schemeClr val="dk1"/>
                </a:solidFill>
                <a:latin typeface="Montserrat"/>
                <a:ea typeface="Montserrat"/>
                <a:cs typeface="Montserrat"/>
                <a:sym typeface="Montserrat"/>
              </a:rPr>
              <a:t>Modify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your Challenge, </a:t>
            </a:r>
            <a:endParaRPr b="0">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Char char="○"/>
            </a:pPr>
            <a:r>
              <a:rPr lang="en-GB">
                <a:solidFill>
                  <a:schemeClr val="dk1"/>
                </a:solidFill>
                <a:latin typeface="Montserrat"/>
                <a:ea typeface="Montserrat"/>
                <a:cs typeface="Montserrat"/>
                <a:sym typeface="Montserrat"/>
              </a:rPr>
              <a:t>replace a picture with a picture of your team in action.</a:t>
            </a:r>
            <a:endParaRPr>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write a description of what the Challenge required. (You can copy it off the DI website.)</a:t>
            </a:r>
            <a:endParaRPr>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not your Challenge, delete the slide or hide it by right clicking on the slide and choosing delete or hide.</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rPr b="0" lang="en-GB">
                <a:solidFill>
                  <a:schemeClr val="dk1"/>
                </a:solidFill>
                <a:latin typeface="Montserrat"/>
                <a:ea typeface="Montserrat"/>
                <a:cs typeface="Montserrat"/>
                <a:sym typeface="Montserrat"/>
              </a:rPr>
              <a:t>Tips for presenting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Give an overview of the Challenge components you were asked to include.  </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lang="en-GB">
                <a:solidFill>
                  <a:schemeClr val="dk1"/>
                </a:solidFill>
                <a:latin typeface="Montserrat"/>
                <a:ea typeface="Montserrat"/>
                <a:cs typeface="Montserrat"/>
                <a:sym typeface="Montserrat"/>
              </a:rPr>
              <a:t>Modify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your Challenge, </a:t>
            </a:r>
            <a:endParaRPr b="0">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Char char="○"/>
            </a:pPr>
            <a:r>
              <a:rPr lang="en-GB">
                <a:solidFill>
                  <a:schemeClr val="dk1"/>
                </a:solidFill>
                <a:latin typeface="Montserrat"/>
                <a:ea typeface="Montserrat"/>
                <a:cs typeface="Montserrat"/>
                <a:sym typeface="Montserrat"/>
              </a:rPr>
              <a:t>replace a picture with a picture of your team in action.</a:t>
            </a:r>
            <a:endParaRPr>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write a description of what the Challenge required. (You can copy it off the DI website.)</a:t>
            </a:r>
            <a:endParaRPr>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not your Challenge, delete the slide or hide it by right clicking on the slide and choosing delete or hide.</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rPr b="0" lang="en-GB">
                <a:solidFill>
                  <a:schemeClr val="dk1"/>
                </a:solidFill>
                <a:latin typeface="Montserrat"/>
                <a:ea typeface="Montserrat"/>
                <a:cs typeface="Montserrat"/>
                <a:sym typeface="Montserrat"/>
              </a:rPr>
              <a:t>Tips for presenting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Give an overview of the Challenge components you were asked to include.  </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lang="en-GB">
                <a:solidFill>
                  <a:schemeClr val="dk1"/>
                </a:solidFill>
                <a:latin typeface="Montserrat"/>
                <a:ea typeface="Montserrat"/>
                <a:cs typeface="Montserrat"/>
                <a:sym typeface="Montserrat"/>
              </a:rPr>
              <a:t>Modify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your Challenge, </a:t>
            </a:r>
            <a:endParaRPr b="0">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Char char="○"/>
            </a:pPr>
            <a:r>
              <a:rPr lang="en-GB">
                <a:solidFill>
                  <a:schemeClr val="dk1"/>
                </a:solidFill>
                <a:latin typeface="Montserrat"/>
                <a:ea typeface="Montserrat"/>
                <a:cs typeface="Montserrat"/>
                <a:sym typeface="Montserrat"/>
              </a:rPr>
              <a:t>replace a picture with a picture of your team in action.</a:t>
            </a:r>
            <a:endParaRPr>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write a description of what the Challenge required. (You can copy it off the DI website.)</a:t>
            </a:r>
            <a:endParaRPr>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not your Challenge, delete the slide or hide it by right clicking on the slide and choosing delete or hide.</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rPr b="0" lang="en-GB">
                <a:solidFill>
                  <a:schemeClr val="dk1"/>
                </a:solidFill>
                <a:latin typeface="Montserrat"/>
                <a:ea typeface="Montserrat"/>
                <a:cs typeface="Montserrat"/>
                <a:sym typeface="Montserrat"/>
              </a:rPr>
              <a:t>Tips for presenting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Give an overview of the Challenge components you were asked to include.  </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lang="en-GB">
                <a:solidFill>
                  <a:schemeClr val="dk1"/>
                </a:solidFill>
                <a:latin typeface="Montserrat"/>
                <a:ea typeface="Montserrat"/>
                <a:cs typeface="Montserrat"/>
                <a:sym typeface="Montserrat"/>
              </a:rPr>
              <a:t>Modify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your Challenge, </a:t>
            </a:r>
            <a:endParaRPr b="0">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Char char="○"/>
            </a:pPr>
            <a:r>
              <a:rPr lang="en-GB">
                <a:solidFill>
                  <a:schemeClr val="dk1"/>
                </a:solidFill>
                <a:latin typeface="Montserrat"/>
                <a:ea typeface="Montserrat"/>
                <a:cs typeface="Montserrat"/>
                <a:sym typeface="Montserrat"/>
              </a:rPr>
              <a:t>replace a picture with a picture of your team in action.</a:t>
            </a:r>
            <a:endParaRPr>
              <a:solidFill>
                <a:schemeClr val="dk1"/>
              </a:solidFill>
              <a:latin typeface="Montserrat"/>
              <a:ea typeface="Montserrat"/>
              <a:cs typeface="Montserrat"/>
              <a:sym typeface="Montserrat"/>
            </a:endParaRPr>
          </a:p>
          <a:p>
            <a:pPr indent="-298450" lvl="1" marL="914400" rtl="0" algn="l">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write a description of what the Challenge required. (You can copy it off the DI website.)</a:t>
            </a:r>
            <a:endParaRPr>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If this is not your Challenge, delete the slide or hide it by right clicking on the slide and choosing delete or hide.</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0">
              <a:solidFill>
                <a:schemeClr val="dk1"/>
              </a:solidFill>
              <a:latin typeface="Montserrat"/>
              <a:ea typeface="Montserrat"/>
              <a:cs typeface="Montserrat"/>
              <a:sym typeface="Montserrat"/>
            </a:endParaRPr>
          </a:p>
          <a:p>
            <a:pPr indent="0" lvl="0" marL="0" rtl="0" algn="l">
              <a:spcBef>
                <a:spcPts val="0"/>
              </a:spcBef>
              <a:spcAft>
                <a:spcPts val="0"/>
              </a:spcAft>
              <a:buNone/>
            </a:pPr>
            <a:r>
              <a:rPr b="0" lang="en-GB">
                <a:solidFill>
                  <a:schemeClr val="dk1"/>
                </a:solidFill>
                <a:latin typeface="Montserrat"/>
                <a:ea typeface="Montserrat"/>
                <a:cs typeface="Montserrat"/>
                <a:sym typeface="Montserrat"/>
              </a:rPr>
              <a:t>Tips for presenting this slide:</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Give an overview of the Challenge components you were asked to include.  </a:t>
            </a:r>
            <a:endParaRPr b="0">
              <a:solidFill>
                <a:schemeClr val="dk1"/>
              </a:solidFill>
              <a:latin typeface="Montserrat"/>
              <a:ea typeface="Montserrat"/>
              <a:cs typeface="Montserrat"/>
              <a:sym typeface="Montserrat"/>
            </a:endParaRPr>
          </a:p>
          <a:p>
            <a:pPr indent="-171450" lvl="0" marL="171450" rtl="0" algn="l">
              <a:spcBef>
                <a:spcPts val="0"/>
              </a:spcBef>
              <a:spcAft>
                <a:spcPts val="0"/>
              </a:spcAft>
              <a:buClr>
                <a:schemeClr val="dk1"/>
              </a:buClr>
              <a:buSzPts val="1100"/>
              <a:buChar char="●"/>
            </a:pPr>
            <a:r>
              <a:rPr b="0" lang="en-GB">
                <a:solidFill>
                  <a:schemeClr val="dk1"/>
                </a:solidFill>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Replace the photos with photos of your team during the season working on your solution or pictures of each of your props and a picture of your final solution. </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Add text to the right describing your solution process, highlighting knowledge you applied and the creative process.  Be specific.</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Speak about what is happening in a few of the photos highlighting the skills you were practicing.</a:t>
            </a:r>
            <a:endParaRPr b="0">
              <a:latin typeface="Montserrat"/>
              <a:ea typeface="Montserrat"/>
              <a:cs typeface="Montserrat"/>
              <a:sym typeface="Montserrat"/>
            </a:endParaRPr>
          </a:p>
        </p:txBody>
      </p:sp>
      <p:sp>
        <p:nvSpPr>
          <p:cNvPr id="260" name="Google Shape;260;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solidFill>
                  <a:schemeClr val="dk1"/>
                </a:solidFill>
                <a:latin typeface="Montserrat"/>
                <a:ea typeface="Montserrat"/>
                <a:cs typeface="Montserrat"/>
                <a:sym typeface="Montserrat"/>
              </a:rPr>
              <a:t>Add in durable/soft skills you have gained. (ex. Effective use of time, planning and task management, looking critically at problems, trying various solutions and measuring results, communication, collaboration, etc.)</a:t>
            </a:r>
            <a:endParaRPr b="0">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Add in the Technical knowledge you have gained in subject areas such as science, technology, language, engineering, etc. (ex. propulsion systems and their respective benefits,  editing in Premiere Pro, structural integrity of laminates, evelop memorable characters,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One team member tells a team story of a moment during the season when your team applied part of the knowledge on the slide. </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
        <p:nvSpPr>
          <p:cNvPr id="272" name="Google Shape;272;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Replace &lt;fill in hours&gt; with the total amount of hours you met and worked individually on your Challenge solution.</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Replace &lt;fill in weeks&gt; with the total amount of weeks you worked on your solution.</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Replace the Local Team Challenge Costs with a picture of your team at the award ceremony.</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Place the costs in your local currency.</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filling in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Materials for Solution: Cost of materials on your Expense Report plus all other materials you used for development.</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Travel to Tournament: petrol, bus, train, van costs that were spent.</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Tournament Fees: What did you pay to attend the tournament? (Ask your Affiliate Director)</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Affiliate Fees: What did you pay to participate in the program? (Ask your Affiliate Director)</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Event: $5,500 USD for US teams or $5,000 USD for teams in countries requiring a visa for travel to US</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b="0" lang="en-GB">
                <a:latin typeface="Montserrat"/>
                <a:ea typeface="Montserrat"/>
                <a:cs typeface="Montserrat"/>
                <a:sym typeface="Montserrat"/>
              </a:rPr>
              <a:t>Hotel/Food: Cost based on the hotel you choose and the food package you decide to contract.</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Flight/ground transportation: Approximate costs for flight from your nearest airport to Kansas City plus taxi costs to hotel.</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Visa/travel insurance: Check costs of visa or ESTA as needed by your country or province.  Travel insurance can be purchased for around $10 USD per person.   https://www.americanvisitorinsurance.com/</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Prop Shipment: If you carry it in your suitcase, add at least 100USD per extra suitcase.  If you ship, place the cost for shipping.</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T-shirts and trading pins: Cost for t-shirts and pins (Ask your Affiliate Director)</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b="0" lang="en-GB">
                <a:latin typeface="Montserrat"/>
                <a:ea typeface="Montserrat"/>
                <a:cs typeface="Montserrat"/>
                <a:sym typeface="Montserrat"/>
              </a:rPr>
              <a:t>Erase any rows that are not applicable to your team.</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Highlight what you have invested already to participate locally.</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Highlight  the total needed focusing on the fact that your team is very dedicated to raising the money to have this experience.</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
        <p:nvSpPr>
          <p:cNvPr id="290" name="Google Shape;290;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There are two potential layouts to ask for sponsorship, this slide and the next.  Choose the one that makes the most sense in your culture to modify and present.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Erase or hide the slide you do not need.</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Change the numbers based on your final goal.  If your Total Needed from the last slide is 18,000, then place that number in the box at the far right and then work backwards through the boxes from right to left decreasing the amount by 2,500 or 3,000.</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Place the numbers in your local currency if that works better for you.</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Check the list of possible benefits to decide what you can offer the sponsor in return for their support.  Feel free to add things not found on the list.</a:t>
            </a:r>
            <a:endParaRPr b="0">
              <a:latin typeface="Montserrat"/>
              <a:ea typeface="Montserrat"/>
              <a:cs typeface="Montserrat"/>
              <a:sym typeface="Montserrat"/>
            </a:endParaRPr>
          </a:p>
          <a:p>
            <a:pPr indent="-171450" lvl="1" marL="1085667" rtl="0" algn="l">
              <a:lnSpc>
                <a:spcPct val="100000"/>
              </a:lnSpc>
              <a:spcBef>
                <a:spcPts val="0"/>
              </a:spcBef>
              <a:spcAft>
                <a:spcPts val="0"/>
              </a:spcAft>
              <a:buSzPts val="1100"/>
              <a:buChar char="○"/>
            </a:pPr>
            <a:r>
              <a:rPr lang="en-GB">
                <a:latin typeface="Montserrat"/>
                <a:ea typeface="Montserrat"/>
                <a:cs typeface="Montserrat"/>
                <a:sym typeface="Montserrat"/>
              </a:rPr>
              <a:t>Sponsors often want to be able to share your story on their website to show people they support the community.  </a:t>
            </a:r>
            <a:endParaRPr/>
          </a:p>
          <a:p>
            <a:pPr indent="-171450" lvl="1" marL="1085667" rtl="0" algn="l">
              <a:lnSpc>
                <a:spcPct val="100000"/>
              </a:lnSpc>
              <a:spcBef>
                <a:spcPts val="0"/>
              </a:spcBef>
              <a:spcAft>
                <a:spcPts val="0"/>
              </a:spcAft>
              <a:buSzPts val="1100"/>
              <a:buChar char="○"/>
            </a:pPr>
            <a:r>
              <a:rPr lang="en-GB">
                <a:latin typeface="Montserrat"/>
                <a:ea typeface="Montserrat"/>
                <a:cs typeface="Montserrat"/>
                <a:sym typeface="Montserrat"/>
              </a:rPr>
              <a:t>They also want the opportunity to get their company name and logo out to the public.</a:t>
            </a:r>
            <a:endParaRPr/>
          </a:p>
          <a:p>
            <a:pPr indent="-171450" lvl="1" marL="1085667" rtl="0" algn="l">
              <a:lnSpc>
                <a:spcPct val="100000"/>
              </a:lnSpc>
              <a:spcBef>
                <a:spcPts val="0"/>
              </a:spcBef>
              <a:spcAft>
                <a:spcPts val="0"/>
              </a:spcAft>
              <a:buSzPts val="1100"/>
              <a:buChar char="○"/>
            </a:pPr>
            <a:r>
              <a:rPr lang="en-GB">
                <a:latin typeface="Montserrat"/>
                <a:ea typeface="Montserrat"/>
                <a:cs typeface="Montserrat"/>
                <a:sym typeface="Montserrat"/>
              </a:rPr>
              <a:t>A higher amount should receive more benefits.</a:t>
            </a:r>
            <a:endParaRPr/>
          </a:p>
          <a:p>
            <a:pPr indent="-171450" lvl="1" marL="1085667" rtl="0" algn="l">
              <a:lnSpc>
                <a:spcPct val="100000"/>
              </a:lnSpc>
              <a:spcBef>
                <a:spcPts val="0"/>
              </a:spcBef>
              <a:spcAft>
                <a:spcPts val="0"/>
              </a:spcAft>
              <a:buSzPts val="1100"/>
              <a:buChar char="○"/>
            </a:pPr>
            <a:r>
              <a:rPr lang="en-GB">
                <a:latin typeface="Montserrat"/>
                <a:ea typeface="Montserrat"/>
                <a:cs typeface="Montserrat"/>
                <a:sym typeface="Montserrat"/>
              </a:rPr>
              <a:t>Benefits should increase from lowest sponsor level to highest.</a:t>
            </a:r>
            <a:endParaRPr/>
          </a:p>
          <a:p>
            <a:pPr indent="0" lvl="0" marL="0" rtl="0" algn="l">
              <a:lnSpc>
                <a:spcPct val="100000"/>
              </a:lnSpc>
              <a:spcBef>
                <a:spcPts val="0"/>
              </a:spcBef>
              <a:spcAft>
                <a:spcPts val="0"/>
              </a:spcAft>
              <a:buSzPts val="1100"/>
              <a:buFont typeface="Arial"/>
              <a:buNone/>
            </a:pPr>
            <a:r>
              <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Font typeface="Arial"/>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Highlight what you can offer the company or person for their sponsorship dollars.</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Focus on exposure of their brand and of their corporate social responsibility goals. (Exclusive interview video with the team about their experience, corporate logo on your t-shirts or bags, etc.)</a:t>
            </a:r>
            <a:endParaRPr b="0">
              <a:latin typeface="Montserrat"/>
              <a:ea typeface="Montserrat"/>
              <a:cs typeface="Montserrat"/>
              <a:sym typeface="Montserrat"/>
            </a:endParaRPr>
          </a:p>
          <a:p>
            <a:pPr indent="-101600" lvl="0" marL="17145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Potential benefits:</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name on the GF website as a team donor for sponsorship above 10,000 USD.  (reaches 78,000+ people)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logo on the parade banner (check with the Affiliate Director for this) (reaches 10,000 people on livestream, 17,000 people in the arena)</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logo on the team t-shirt (17,000 people will attend the event)</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logo on the team booth (potential of 12,000 people visiting the booth)</a:t>
            </a:r>
            <a:endParaRPr b="0">
              <a:latin typeface="Montserrat"/>
              <a:ea typeface="Montserrat"/>
              <a:cs typeface="Montserrat"/>
              <a:sym typeface="Montserrat"/>
            </a:endParaRPr>
          </a:p>
          <a:p>
            <a:pPr indent="-101600" lvl="0" marL="17145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
        <p:nvSpPr>
          <p:cNvPr id="304" name="Google Shape;304;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Do your own calculations for transportation, visa and insurance, prop shipment, t-shirts and pins.  If you do not need t-shirts and pins, then you can delete that section and move everything to the middle.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Insurance: https://www.americanvisitorinsurance.com/popular-traveler-global-destinations/#</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Add benefits under each quantity.</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Font typeface="Arial"/>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Highlight what you can offer the company or person for their sponsorship dollars.</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Focus on exposure of their brand and of their corporate social responsibility goals. (Exclusive interview video with the team about their experience, corporate logo on your t-shirts or bags, etc.)</a:t>
            </a:r>
            <a:endParaRPr b="0">
              <a:latin typeface="Montserrat"/>
              <a:ea typeface="Montserrat"/>
              <a:cs typeface="Montserrat"/>
              <a:sym typeface="Montserrat"/>
            </a:endParaRPr>
          </a:p>
          <a:p>
            <a:pPr indent="-101600" lvl="0" marL="17145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Potential benefits:</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name on the GF website as a team donor for sponsorship above 10,000 USD.  (reaches 78,000+ people)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logo on the parade banner (check with the Affiliate Director for this) (reaches 10,000 people on livestream, 17,000 people in the arena)</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logo on the team t-shirt (17,000 people will attend the event)</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Sponsor logo on the team booth (potential of 12000 people visiting the booth)</a:t>
            </a:r>
            <a:endParaRPr b="0">
              <a:latin typeface="Montserrat"/>
              <a:ea typeface="Montserrat"/>
              <a:cs typeface="Montserrat"/>
              <a:sym typeface="Montserrat"/>
            </a:endParaRPr>
          </a:p>
          <a:p>
            <a:pPr indent="-101600" lvl="0" marL="17145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
        <p:nvSpPr>
          <p:cNvPr id="343" name="Google Shape;343;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Fill in your contact information: email and phone.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Fill in the website for your local Affiliate if there is one or use the DI website: www.destinationimagination.org</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Change the links to social media to your local Affiliate if you wish or leave the DI social media links.</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Thank them for their time and consideration.</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Let them know when you will follow up with them to know their decision.</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
        <p:nvSpPr>
          <p:cNvPr id="383" name="Google Shape;383;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Put in two pictures of your team by clicking the picture and deleting and inserting a new one.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Highlight the &lt;Your Team Name&gt; and type in your team name.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Highlight the &lt;Your Place at Local Tournament, Challenge, Level&gt; and type in your place (First, Second, Third, etc.), your Challenge name, and your competition level (EL, ML, SL, UL)</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Introduce your team members using strong communication skills.  </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State why you are there. (Examples: we want to share our journey, and ask for support from &lt;name of person&gt; or &lt;name of company&gt; for the next competitive level, Global Finals)</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
        <p:nvSpPr>
          <p:cNvPr id="88" name="Google Shape;88;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None needed</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Discuss how you as a team have experienced the mission and vision through your participation by highlighting one or two things on the slide that relate to your DI journey.</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Do not read the slide to them.</a:t>
            </a:r>
            <a:endParaRPr b="0">
              <a:latin typeface="Montserrat"/>
              <a:ea typeface="Montserrat"/>
              <a:cs typeface="Montserrat"/>
              <a:sym typeface="Montserrat"/>
            </a:endParaRPr>
          </a:p>
        </p:txBody>
      </p:sp>
      <p:sp>
        <p:nvSpPr>
          <p:cNvPr id="97" name="Google Shape;97;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Replace the Team Challenge Experience photo with one of your team working (optional)</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Talk about your Team Challenge Experience highlighting working as a team, choosing your Challenge and going to tournament.</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Tell them about the feeling when you heard your team name called as a Global Finals candidate and why you are so excited about going.  </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Highlight what you hope to experience on this trip—skills you hope to develop and learning from other top teams worldwide so you can gain more knowledge and ideas to bring back to your Affiliate.</a:t>
            </a:r>
            <a:endParaRPr b="0">
              <a:latin typeface="Montserrat"/>
              <a:ea typeface="Montserrat"/>
              <a:cs typeface="Montserrat"/>
              <a:sym typeface="Montserrat"/>
            </a:endParaRPr>
          </a:p>
        </p:txBody>
      </p:sp>
      <p:sp>
        <p:nvSpPr>
          <p:cNvPr id="107" name="Google Shape;107;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None needed</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Each team member can speak to one of the skills listed and how you have seen it develop on your DI team.</a:t>
            </a:r>
            <a:endParaRPr b="0">
              <a:latin typeface="Montserrat"/>
              <a:ea typeface="Montserrat"/>
              <a:cs typeface="Montserrat"/>
              <a:sym typeface="Montserrat"/>
            </a:endParaRPr>
          </a:p>
        </p:txBody>
      </p:sp>
      <p:sp>
        <p:nvSpPr>
          <p:cNvPr id="118" name="Google Shape;11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41c326e91a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341c326e91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None needed</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Each team member can speak to one of the skills listed and how you have seen it develop on your DI team.</a:t>
            </a:r>
            <a:endParaRPr b="0">
              <a:latin typeface="Montserrat"/>
              <a:ea typeface="Montserrat"/>
              <a:cs typeface="Montserrat"/>
              <a:sym typeface="Montserrat"/>
            </a:endParaRPr>
          </a:p>
        </p:txBody>
      </p:sp>
      <p:sp>
        <p:nvSpPr>
          <p:cNvPr id="150" name="Google Shape;150;g341c326e91a_0_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Modify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None needed</a:t>
            </a:r>
            <a:endParaRPr b="0">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158750" rtl="0" algn="l">
              <a:lnSpc>
                <a:spcPct val="100000"/>
              </a:lnSpc>
              <a:spcBef>
                <a:spcPts val="0"/>
              </a:spcBef>
              <a:spcAft>
                <a:spcPts val="0"/>
              </a:spcAft>
              <a:buSzPts val="1100"/>
              <a:buNone/>
            </a:pPr>
            <a:r>
              <a:rPr b="0" lang="en-GB">
                <a:latin typeface="Montserrat"/>
                <a:ea typeface="Montserrat"/>
                <a:cs typeface="Montserrat"/>
                <a:sym typeface="Montserrat"/>
              </a:rPr>
              <a:t>Tips for presenting the slide:</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Highlight one or two of the opportunities listed or share additional ones you may have as a team.</a:t>
            </a:r>
            <a:endParaRPr b="0">
              <a:latin typeface="Montserrat"/>
              <a:ea typeface="Montserrat"/>
              <a:cs typeface="Montserrat"/>
              <a:sym typeface="Montserrat"/>
            </a:endParaRPr>
          </a:p>
          <a:p>
            <a:pPr indent="-298450" lvl="0" marL="457200" rtl="0" algn="l">
              <a:lnSpc>
                <a:spcPct val="100000"/>
              </a:lnSpc>
              <a:spcBef>
                <a:spcPts val="0"/>
              </a:spcBef>
              <a:spcAft>
                <a:spcPts val="0"/>
              </a:spcAft>
              <a:buSzPts val="1100"/>
              <a:buChar char="●"/>
            </a:pPr>
            <a:r>
              <a:rPr b="0" lang="en-GB">
                <a:latin typeface="Montserrat"/>
                <a:ea typeface="Montserrat"/>
                <a:cs typeface="Montserrat"/>
                <a:sym typeface="Montserrat"/>
              </a:rPr>
              <a:t>Focus on the skills you will gain by attending Global Finals as opposed to the fun things you will do there.</a:t>
            </a:r>
            <a:endParaRPr b="0">
              <a:latin typeface="Montserrat"/>
              <a:ea typeface="Montserrat"/>
              <a:cs typeface="Montserrat"/>
              <a:sym typeface="Montserrat"/>
            </a:endParaRPr>
          </a:p>
        </p:txBody>
      </p:sp>
      <p:sp>
        <p:nvSpPr>
          <p:cNvPr id="180" name="Google Shape;180;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1" i="0" lang="en-GB" sz="1400" u="none" cap="none" strike="noStrike">
                <a:solidFill>
                  <a:srgbClr val="000000"/>
                </a:solidFill>
                <a:latin typeface="Montserrat ExtraBold"/>
                <a:ea typeface="Montserrat ExtraBold"/>
                <a:cs typeface="Montserrat ExtraBold"/>
                <a:sym typeface="Montserrat ExtraBold"/>
              </a:rPr>
              <a:t>‹#›</a:t>
            </a:fld>
            <a:endParaRPr b="1"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lang="en-GB">
                <a:latin typeface="Montserrat"/>
                <a:ea typeface="Montserrat"/>
                <a:cs typeface="Montserrat"/>
                <a:sym typeface="Montserrat"/>
              </a:rPr>
              <a:t>Modify this slide:</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If this is your Challenge, </a:t>
            </a:r>
            <a:endParaRPr b="0">
              <a:latin typeface="Montserrat"/>
              <a:ea typeface="Montserrat"/>
              <a:cs typeface="Montserrat"/>
              <a:sym typeface="Montserrat"/>
            </a:endParaRPr>
          </a:p>
          <a:p>
            <a:pPr indent="-298450" lvl="1" marL="914400" rtl="0" algn="l">
              <a:lnSpc>
                <a:spcPct val="100000"/>
              </a:lnSpc>
              <a:spcBef>
                <a:spcPts val="0"/>
              </a:spcBef>
              <a:spcAft>
                <a:spcPts val="0"/>
              </a:spcAft>
              <a:buSzPts val="1100"/>
              <a:buChar char="○"/>
            </a:pPr>
            <a:r>
              <a:rPr b="0" lang="en-GB">
                <a:latin typeface="Montserrat"/>
                <a:ea typeface="Montserrat"/>
                <a:cs typeface="Montserrat"/>
                <a:sym typeface="Montserrat"/>
              </a:rPr>
              <a:t>replace a picture with a picture of your team in action.</a:t>
            </a:r>
            <a:endParaRPr b="0">
              <a:latin typeface="Montserrat"/>
              <a:ea typeface="Montserrat"/>
              <a:cs typeface="Montserrat"/>
              <a:sym typeface="Montserrat"/>
            </a:endParaRPr>
          </a:p>
          <a:p>
            <a:pPr indent="-298450" lvl="1" marL="914400" rtl="0" algn="l">
              <a:lnSpc>
                <a:spcPct val="100000"/>
              </a:lnSpc>
              <a:spcBef>
                <a:spcPts val="0"/>
              </a:spcBef>
              <a:spcAft>
                <a:spcPts val="0"/>
              </a:spcAft>
              <a:buSzPts val="1100"/>
              <a:buFont typeface="Montserrat"/>
              <a:buChar char="○"/>
            </a:pPr>
            <a:r>
              <a:rPr lang="en-GB">
                <a:latin typeface="Montserrat"/>
                <a:ea typeface="Montserrat"/>
                <a:cs typeface="Montserrat"/>
                <a:sym typeface="Montserrat"/>
              </a:rPr>
              <a:t>write a description of what the Challenge required. (You can copy it off the DI website.)</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If this is not your Challenge, delete the slide or hide it by right clicking on the slide and choosing delete or hide.</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rPr b="0" lang="en-GB">
                <a:latin typeface="Montserrat"/>
                <a:ea typeface="Montserrat"/>
                <a:cs typeface="Montserrat"/>
                <a:sym typeface="Montserrat"/>
              </a:rPr>
              <a:t>Tips for presenting this slide:</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Give an overview of the Challenge components you were asked to include.  </a:t>
            </a:r>
            <a:endParaRPr b="0">
              <a:latin typeface="Montserrat"/>
              <a:ea typeface="Montserrat"/>
              <a:cs typeface="Montserrat"/>
              <a:sym typeface="Montserrat"/>
            </a:endParaRPr>
          </a:p>
          <a:p>
            <a:pPr indent="-171450" lvl="0" marL="171450" rtl="0" algn="l">
              <a:lnSpc>
                <a:spcPct val="100000"/>
              </a:lnSpc>
              <a:spcBef>
                <a:spcPts val="0"/>
              </a:spcBef>
              <a:spcAft>
                <a:spcPts val="0"/>
              </a:spcAft>
              <a:buSzPts val="1100"/>
              <a:buChar char="●"/>
            </a:pPr>
            <a:r>
              <a:rPr b="0" lang="en-GB">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b="1" i="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 name="Google Shape;45;p3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b="1" i="0"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6" name="Google Shape;46;p3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b="1" i="0"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7" name="Google Shape;47;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 name="Google Shape;5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p3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b="1" i="0"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3" name="Google Shape;53;p3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b="1" i="0"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4" name="Google Shape;5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b="1" i="0"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7" name="Google Shape;5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 name="Shape 58"/>
        <p:cNvGrpSpPr/>
        <p:nvPr/>
      </p:nvGrpSpPr>
      <p:grpSpPr>
        <a:xfrm>
          <a:off x="0" y="0"/>
          <a:ext cx="0" cy="0"/>
          <a:chOff x="0" y="0"/>
          <a:chExt cx="0" cy="0"/>
        </a:xfrm>
      </p:grpSpPr>
      <p:sp>
        <p:nvSpPr>
          <p:cNvPr id="59" name="Google Shape;59;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ExtraBold"/>
              <a:ea typeface="Montserrat ExtraBold"/>
              <a:cs typeface="Montserrat ExtraBold"/>
              <a:sym typeface="Montserrat ExtraBold"/>
            </a:endParaRPr>
          </a:p>
        </p:txBody>
      </p:sp>
      <p:sp>
        <p:nvSpPr>
          <p:cNvPr id="60" name="Google Shape;60;p3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b="1" i="0"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1" name="Google Shape;61;p3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b="1" i="0"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 name="Google Shape;62;p3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b="1" i="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3" name="Google Shape;6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 name="Shape 64"/>
        <p:cNvGrpSpPr/>
        <p:nvPr/>
      </p:nvGrpSpPr>
      <p:grpSpPr>
        <a:xfrm>
          <a:off x="0" y="0"/>
          <a:ext cx="0" cy="0"/>
          <a:chOff x="0" y="0"/>
          <a:chExt cx="0" cy="0"/>
        </a:xfrm>
      </p:grpSpPr>
      <p:sp>
        <p:nvSpPr>
          <p:cNvPr id="65" name="Google Shape;65;p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b="1" i="0"/>
            </a:lvl1pPr>
          </a:lstStyle>
          <a:p/>
        </p:txBody>
      </p:sp>
      <p:sp>
        <p:nvSpPr>
          <p:cNvPr id="66" name="Google Shape;6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 name="Shape 67"/>
        <p:cNvGrpSpPr/>
        <p:nvPr/>
      </p:nvGrpSpPr>
      <p:grpSpPr>
        <a:xfrm>
          <a:off x="0" y="0"/>
          <a:ext cx="0" cy="0"/>
          <a:chOff x="0" y="0"/>
          <a:chExt cx="0" cy="0"/>
        </a:xfrm>
      </p:grpSpPr>
      <p:sp>
        <p:nvSpPr>
          <p:cNvPr id="68" name="Google Shape;68;p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b="1" i="0"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9" name="Google Shape;69;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b="1" i="0"/>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70" name="Google Shape;7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b="1" i="0"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 name="Google Shape;17;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i="0"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9" name="Shape 1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20" name="Shape 20"/>
        <p:cNvGrpSpPr/>
        <p:nvPr/>
      </p:nvGrpSpPr>
      <p:grpSpPr>
        <a:xfrm>
          <a:off x="0" y="0"/>
          <a:ext cx="0" cy="0"/>
          <a:chOff x="0" y="0"/>
          <a:chExt cx="0" cy="0"/>
        </a:xfrm>
      </p:grpSpPr>
      <p:sp>
        <p:nvSpPr>
          <p:cNvPr id="21" name="Google Shape;21;p26"/>
          <p:cNvSpPr/>
          <p:nvPr>
            <p:ph idx="2" type="pic"/>
          </p:nvPr>
        </p:nvSpPr>
        <p:spPr>
          <a:xfrm>
            <a:off x="578199" y="1453656"/>
            <a:ext cx="1187117" cy="1186033"/>
          </a:xfrm>
          <a:prstGeom prst="rect">
            <a:avLst/>
          </a:prstGeom>
          <a:noFill/>
          <a:ln>
            <a:noFill/>
          </a:ln>
        </p:spPr>
      </p:sp>
      <p:sp>
        <p:nvSpPr>
          <p:cNvPr id="22" name="Google Shape;22;p26"/>
          <p:cNvSpPr/>
          <p:nvPr>
            <p:ph idx="3" type="pic"/>
          </p:nvPr>
        </p:nvSpPr>
        <p:spPr>
          <a:xfrm>
            <a:off x="1883271" y="1453656"/>
            <a:ext cx="1187117" cy="1186033"/>
          </a:xfrm>
          <a:prstGeom prst="rect">
            <a:avLst/>
          </a:prstGeom>
          <a:noFill/>
          <a:ln>
            <a:noFill/>
          </a:ln>
        </p:spPr>
      </p:sp>
      <p:sp>
        <p:nvSpPr>
          <p:cNvPr id="23" name="Google Shape;23;p26"/>
          <p:cNvSpPr/>
          <p:nvPr>
            <p:ph idx="4" type="pic"/>
          </p:nvPr>
        </p:nvSpPr>
        <p:spPr>
          <a:xfrm>
            <a:off x="578199" y="2749915"/>
            <a:ext cx="1187117" cy="1186033"/>
          </a:xfrm>
          <a:prstGeom prst="rect">
            <a:avLst/>
          </a:prstGeom>
          <a:noFill/>
          <a:ln>
            <a:noFill/>
          </a:ln>
        </p:spPr>
      </p:sp>
      <p:sp>
        <p:nvSpPr>
          <p:cNvPr id="24" name="Google Shape;24;p26"/>
          <p:cNvSpPr/>
          <p:nvPr>
            <p:ph idx="5" type="pic"/>
          </p:nvPr>
        </p:nvSpPr>
        <p:spPr>
          <a:xfrm>
            <a:off x="1883271" y="2749915"/>
            <a:ext cx="1187117" cy="1186033"/>
          </a:xfrm>
          <a:prstGeom prst="rect">
            <a:avLst/>
          </a:prstGeom>
          <a:noFill/>
          <a:ln>
            <a:noFill/>
          </a:ln>
        </p:spPr>
      </p:sp>
      <p:sp>
        <p:nvSpPr>
          <p:cNvPr id="25" name="Google Shape;25;p26"/>
          <p:cNvSpPr/>
          <p:nvPr>
            <p:ph idx="6" type="pic"/>
          </p:nvPr>
        </p:nvSpPr>
        <p:spPr>
          <a:xfrm>
            <a:off x="6079567" y="1453656"/>
            <a:ext cx="1187117" cy="1186033"/>
          </a:xfrm>
          <a:prstGeom prst="rect">
            <a:avLst/>
          </a:prstGeom>
          <a:noFill/>
          <a:ln>
            <a:noFill/>
          </a:ln>
        </p:spPr>
      </p:sp>
      <p:sp>
        <p:nvSpPr>
          <p:cNvPr id="26" name="Google Shape;26;p26"/>
          <p:cNvSpPr/>
          <p:nvPr>
            <p:ph idx="7" type="pic"/>
          </p:nvPr>
        </p:nvSpPr>
        <p:spPr>
          <a:xfrm>
            <a:off x="7384639" y="1453656"/>
            <a:ext cx="1187117" cy="1186033"/>
          </a:xfrm>
          <a:prstGeom prst="rect">
            <a:avLst/>
          </a:prstGeom>
          <a:noFill/>
          <a:ln>
            <a:noFill/>
          </a:ln>
        </p:spPr>
      </p:sp>
      <p:sp>
        <p:nvSpPr>
          <p:cNvPr id="27" name="Google Shape;27;p26"/>
          <p:cNvSpPr/>
          <p:nvPr>
            <p:ph idx="8" type="pic"/>
          </p:nvPr>
        </p:nvSpPr>
        <p:spPr>
          <a:xfrm>
            <a:off x="6079567" y="2749915"/>
            <a:ext cx="1187117" cy="1186033"/>
          </a:xfrm>
          <a:prstGeom prst="rect">
            <a:avLst/>
          </a:prstGeom>
          <a:noFill/>
          <a:ln>
            <a:noFill/>
          </a:ln>
        </p:spPr>
      </p:sp>
      <p:sp>
        <p:nvSpPr>
          <p:cNvPr id="28" name="Google Shape;28;p26"/>
          <p:cNvSpPr/>
          <p:nvPr>
            <p:ph idx="9" type="pic"/>
          </p:nvPr>
        </p:nvSpPr>
        <p:spPr>
          <a:xfrm>
            <a:off x="7384639" y="2749915"/>
            <a:ext cx="1187117" cy="1186033"/>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ividual Project">
  <p:cSld name="Individual Project">
    <p:spTree>
      <p:nvGrpSpPr>
        <p:cNvPr id="29" name="Shape 29"/>
        <p:cNvGrpSpPr/>
        <p:nvPr/>
      </p:nvGrpSpPr>
      <p:grpSpPr>
        <a:xfrm>
          <a:off x="0" y="0"/>
          <a:ext cx="0" cy="0"/>
          <a:chOff x="0" y="0"/>
          <a:chExt cx="0" cy="0"/>
        </a:xfrm>
      </p:grpSpPr>
      <p:sp>
        <p:nvSpPr>
          <p:cNvPr id="30" name="Google Shape;30;p27"/>
          <p:cNvSpPr/>
          <p:nvPr>
            <p:ph idx="2" type="pic"/>
          </p:nvPr>
        </p:nvSpPr>
        <p:spPr>
          <a:xfrm>
            <a:off x="645830" y="1196584"/>
            <a:ext cx="3556413" cy="257175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31" name="Shape 31"/>
        <p:cNvGrpSpPr/>
        <p:nvPr/>
      </p:nvGrpSpPr>
      <p:grpSpPr>
        <a:xfrm>
          <a:off x="0" y="0"/>
          <a:ext cx="0" cy="0"/>
          <a:chOff x="0" y="0"/>
          <a:chExt cx="0" cy="0"/>
        </a:xfrm>
      </p:grpSpPr>
      <p:sp>
        <p:nvSpPr>
          <p:cNvPr id="32" name="Google Shape;32;p28"/>
          <p:cNvSpPr/>
          <p:nvPr>
            <p:ph idx="2" type="pic"/>
          </p:nvPr>
        </p:nvSpPr>
        <p:spPr>
          <a:xfrm>
            <a:off x="2070351" y="2821680"/>
            <a:ext cx="1714947" cy="1608537"/>
          </a:xfrm>
          <a:prstGeom prst="rect">
            <a:avLst/>
          </a:prstGeom>
          <a:noFill/>
          <a:ln>
            <a:noFill/>
          </a:ln>
        </p:spPr>
      </p:sp>
      <p:sp>
        <p:nvSpPr>
          <p:cNvPr id="33" name="Google Shape;33;p28"/>
          <p:cNvSpPr/>
          <p:nvPr>
            <p:ph idx="3" type="pic"/>
          </p:nvPr>
        </p:nvSpPr>
        <p:spPr>
          <a:xfrm>
            <a:off x="7429053" y="2821680"/>
            <a:ext cx="1714947" cy="1608537"/>
          </a:xfrm>
          <a:prstGeom prst="rect">
            <a:avLst/>
          </a:prstGeom>
          <a:noFill/>
          <a:ln>
            <a:noFill/>
          </a:ln>
        </p:spPr>
      </p:sp>
      <p:sp>
        <p:nvSpPr>
          <p:cNvPr id="34" name="Google Shape;34;p28"/>
          <p:cNvSpPr/>
          <p:nvPr>
            <p:ph idx="4" type="pic"/>
          </p:nvPr>
        </p:nvSpPr>
        <p:spPr>
          <a:xfrm>
            <a:off x="5633217" y="1123280"/>
            <a:ext cx="1714947" cy="1608537"/>
          </a:xfrm>
          <a:prstGeom prst="rect">
            <a:avLst/>
          </a:prstGeom>
          <a:noFill/>
          <a:ln>
            <a:noFill/>
          </a:ln>
        </p:spPr>
      </p:sp>
      <p:sp>
        <p:nvSpPr>
          <p:cNvPr id="35" name="Google Shape;35;p28"/>
          <p:cNvSpPr/>
          <p:nvPr>
            <p:ph idx="5" type="pic"/>
          </p:nvPr>
        </p:nvSpPr>
        <p:spPr>
          <a:xfrm>
            <a:off x="7429053" y="1123280"/>
            <a:ext cx="1714947" cy="1608537"/>
          </a:xfrm>
          <a:prstGeom prst="rect">
            <a:avLst/>
          </a:prstGeom>
          <a:noFill/>
          <a:ln>
            <a:noFill/>
          </a:ln>
        </p:spPr>
      </p:sp>
      <p:sp>
        <p:nvSpPr>
          <p:cNvPr id="36" name="Google Shape;36;p28"/>
          <p:cNvSpPr/>
          <p:nvPr>
            <p:ph idx="6" type="pic"/>
          </p:nvPr>
        </p:nvSpPr>
        <p:spPr>
          <a:xfrm>
            <a:off x="3846369" y="1123280"/>
            <a:ext cx="1714947" cy="1608537"/>
          </a:xfrm>
          <a:prstGeom prst="rect">
            <a:avLst/>
          </a:prstGeom>
          <a:noFill/>
          <a:ln>
            <a:noFill/>
          </a:ln>
        </p:spPr>
      </p:sp>
      <p:sp>
        <p:nvSpPr>
          <p:cNvPr id="37" name="Google Shape;37;p28"/>
          <p:cNvSpPr/>
          <p:nvPr>
            <p:ph idx="7" type="pic"/>
          </p:nvPr>
        </p:nvSpPr>
        <p:spPr>
          <a:xfrm>
            <a:off x="3846369" y="2821680"/>
            <a:ext cx="1714947" cy="1608537"/>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p:cSld name="Contact Us">
    <p:spTree>
      <p:nvGrpSpPr>
        <p:cNvPr id="38" name="Shape 38"/>
        <p:cNvGrpSpPr/>
        <p:nvPr/>
      </p:nvGrpSpPr>
      <p:grpSpPr>
        <a:xfrm>
          <a:off x="0" y="0"/>
          <a:ext cx="0" cy="0"/>
          <a:chOff x="0" y="0"/>
          <a:chExt cx="0" cy="0"/>
        </a:xfrm>
      </p:grpSpPr>
      <p:sp>
        <p:nvSpPr>
          <p:cNvPr id="39" name="Google Shape;39;p29"/>
          <p:cNvSpPr/>
          <p:nvPr>
            <p:ph idx="2" type="pic"/>
          </p:nvPr>
        </p:nvSpPr>
        <p:spPr>
          <a:xfrm>
            <a:off x="0" y="788790"/>
            <a:ext cx="9144000" cy="2722364"/>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b="1" i="0"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2" name="Google Shape;4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1" i="0" sz="1800" u="none" cap="none" strike="noStrike">
                <a:solidFill>
                  <a:schemeClr val="dk2"/>
                </a:solidFill>
                <a:latin typeface="Montserrat ExtraBold"/>
                <a:ea typeface="Montserrat ExtraBold"/>
                <a:cs typeface="Montserrat ExtraBold"/>
                <a:sym typeface="Montserrat ExtraBold"/>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1pPr>
            <a:lvl2pPr indent="0" lvl="1"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2pPr>
            <a:lvl3pPr indent="0" lvl="2"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3pPr>
            <a:lvl4pPr indent="0" lvl="3"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4pPr>
            <a:lvl5pPr indent="0" lvl="4"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5pPr>
            <a:lvl6pPr indent="0" lvl="5"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6pPr>
            <a:lvl7pPr indent="0" lvl="6"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7pPr>
            <a:lvl8pPr indent="0" lvl="7"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8pPr>
            <a:lvl9pPr indent="0" lvl="8" marL="0" marR="0" rtl="0" algn="r">
              <a:lnSpc>
                <a:spcPct val="100000"/>
              </a:lnSpc>
              <a:spcBef>
                <a:spcPts val="0"/>
              </a:spcBef>
              <a:spcAft>
                <a:spcPts val="0"/>
              </a:spcAft>
              <a:buClr>
                <a:srgbClr val="000000"/>
              </a:buClr>
              <a:buSzPts val="1000"/>
              <a:buFont typeface="Arial"/>
              <a:buNone/>
              <a:defRPr b="1" i="0" sz="10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30.jpg"/><Relationship Id="rId5" Type="http://schemas.openxmlformats.org/officeDocument/2006/relationships/image" Target="../media/image34.jpg"/><Relationship Id="rId6"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33.jpg"/><Relationship Id="rId5"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39.jpg"/><Relationship Id="rId5" Type="http://schemas.openxmlformats.org/officeDocument/2006/relationships/image" Target="../media/image38.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3.jpg"/><Relationship Id="rId4" Type="http://schemas.openxmlformats.org/officeDocument/2006/relationships/image" Target="../media/image39.jpg"/><Relationship Id="rId5" Type="http://schemas.openxmlformats.org/officeDocument/2006/relationships/image" Target="../media/image38.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0" Type="http://schemas.openxmlformats.org/officeDocument/2006/relationships/hyperlink" Target="https://www.linkedin.com/company/destination-imagination?trk=pp_icon" TargetMode="External"/><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image" Target="../media/image47.png"/><Relationship Id="rId9" Type="http://schemas.openxmlformats.org/officeDocument/2006/relationships/hyperlink" Target="https://twitter.com/idodi" TargetMode="External"/><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48.png"/><Relationship Id="rId8" Type="http://schemas.openxmlformats.org/officeDocument/2006/relationships/hyperlink" Target="https://www.facebook.com/DestinationImagiN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image" Target="../media/image18.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type="title"/>
          </p:nvPr>
        </p:nvSpPr>
        <p:spPr>
          <a:xfrm>
            <a:off x="311700" y="777075"/>
            <a:ext cx="8520600" cy="385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1800"/>
              <a:t>Welcome and Congratulations!</a:t>
            </a:r>
            <a:endParaRPr sz="1800"/>
          </a:p>
        </p:txBody>
      </p:sp>
      <p:sp>
        <p:nvSpPr>
          <p:cNvPr id="76" name="Google Shape;76;p1"/>
          <p:cNvSpPr txBox="1"/>
          <p:nvPr>
            <p:ph idx="1" type="body"/>
          </p:nvPr>
        </p:nvSpPr>
        <p:spPr>
          <a:xfrm>
            <a:off x="311700" y="1370150"/>
            <a:ext cx="8520600" cy="3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0" lang="en-GB" sz="1000">
                <a:solidFill>
                  <a:srgbClr val="000000"/>
                </a:solidFill>
                <a:latin typeface="Open Sans"/>
                <a:ea typeface="Open Sans"/>
                <a:cs typeface="Open Sans"/>
                <a:sym typeface="Open Sans"/>
              </a:rPr>
              <a:t>This resource is for teams looking for sponsorship to travel to Global Finals. </a:t>
            </a:r>
            <a:r>
              <a:rPr b="0" lang="en-GB" sz="1000">
                <a:solidFill>
                  <a:srgbClr val="000000"/>
                </a:solidFill>
                <a:latin typeface="Open Sans ExtraBold"/>
                <a:ea typeface="Open Sans ExtraBold"/>
                <a:cs typeface="Open Sans ExtraBold"/>
                <a:sym typeface="Open Sans ExtraBold"/>
              </a:rPr>
              <a:t>Read this slide carefully.</a:t>
            </a:r>
            <a:endParaRPr b="0" sz="1000">
              <a:solidFill>
                <a:srgbClr val="00000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SzPts val="1800"/>
              <a:buNone/>
            </a:pPr>
            <a:r>
              <a:t/>
            </a:r>
            <a:endParaRPr b="0" sz="1000">
              <a:solidFill>
                <a:srgbClr val="000000"/>
              </a:solidFill>
              <a:latin typeface="Open Sans"/>
              <a:ea typeface="Open Sans"/>
              <a:cs typeface="Open Sans"/>
              <a:sym typeface="Open Sans"/>
            </a:endParaRPr>
          </a:p>
          <a:p>
            <a:pPr indent="-292100" lvl="0" marL="457200" rtl="0" algn="l">
              <a:lnSpc>
                <a:spcPct val="115000"/>
              </a:lnSpc>
              <a:spcBef>
                <a:spcPts val="0"/>
              </a:spcBef>
              <a:spcAft>
                <a:spcPts val="0"/>
              </a:spcAft>
              <a:buClr>
                <a:srgbClr val="000000"/>
              </a:buClr>
              <a:buSzPts val="1000"/>
              <a:buFont typeface="Open Sans"/>
              <a:buChar char="●"/>
            </a:pPr>
            <a:r>
              <a:rPr b="0" lang="en-GB" sz="1000">
                <a:solidFill>
                  <a:srgbClr val="000000"/>
                </a:solidFill>
                <a:latin typeface="Open Sans"/>
                <a:ea typeface="Open Sans"/>
                <a:cs typeface="Open Sans"/>
                <a:sym typeface="Open Sans"/>
              </a:rPr>
              <a:t>Each slide can be personalized by your team.</a:t>
            </a:r>
            <a:endParaRPr b="0" sz="1000">
              <a:solidFill>
                <a:srgbClr val="000000"/>
              </a:solidFill>
              <a:latin typeface="Open Sans"/>
              <a:ea typeface="Open Sans"/>
              <a:cs typeface="Open Sans"/>
              <a:sym typeface="Open Sans"/>
            </a:endParaRPr>
          </a:p>
          <a:p>
            <a:pPr indent="0" lvl="0" marL="457200" rtl="0" algn="l">
              <a:lnSpc>
                <a:spcPct val="115000"/>
              </a:lnSpc>
              <a:spcBef>
                <a:spcPts val="0"/>
              </a:spcBef>
              <a:spcAft>
                <a:spcPts val="0"/>
              </a:spcAft>
              <a:buSzPts val="1800"/>
              <a:buNone/>
            </a:pPr>
            <a:r>
              <a:t/>
            </a:r>
            <a:endParaRPr b="0" sz="1000">
              <a:solidFill>
                <a:srgbClr val="000000"/>
              </a:solidFill>
              <a:latin typeface="Open Sans"/>
              <a:ea typeface="Open Sans"/>
              <a:cs typeface="Open Sans"/>
              <a:sym typeface="Open Sans"/>
            </a:endParaRPr>
          </a:p>
          <a:p>
            <a:pPr indent="-292100" lvl="0" marL="457200" rtl="0" algn="l">
              <a:lnSpc>
                <a:spcPct val="115000"/>
              </a:lnSpc>
              <a:spcBef>
                <a:spcPts val="0"/>
              </a:spcBef>
              <a:spcAft>
                <a:spcPts val="0"/>
              </a:spcAft>
              <a:buClr>
                <a:srgbClr val="000000"/>
              </a:buClr>
              <a:buSzPts val="1000"/>
              <a:buFont typeface="Open Sans"/>
              <a:buChar char="●"/>
            </a:pPr>
            <a:r>
              <a:rPr b="0" lang="en-GB" sz="1000">
                <a:solidFill>
                  <a:srgbClr val="000000"/>
                </a:solidFill>
                <a:latin typeface="Open Sans"/>
                <a:ea typeface="Open Sans"/>
                <a:cs typeface="Open Sans"/>
                <a:sym typeface="Open Sans"/>
              </a:rPr>
              <a:t>Under each slide you will find comments that give tips and suggestions on how to modify the slide and how to present the slide in front of a sponsor.</a:t>
            </a:r>
            <a:endParaRPr b="0" sz="1000">
              <a:solidFill>
                <a:srgbClr val="000000"/>
              </a:solidFill>
              <a:latin typeface="Open Sans"/>
              <a:ea typeface="Open Sans"/>
              <a:cs typeface="Open Sans"/>
              <a:sym typeface="Open Sans"/>
            </a:endParaRPr>
          </a:p>
          <a:p>
            <a:pPr indent="0" lvl="0" marL="457200" rtl="0" algn="l">
              <a:lnSpc>
                <a:spcPct val="115000"/>
              </a:lnSpc>
              <a:spcBef>
                <a:spcPts val="0"/>
              </a:spcBef>
              <a:spcAft>
                <a:spcPts val="0"/>
              </a:spcAft>
              <a:buSzPts val="1800"/>
              <a:buNone/>
            </a:pPr>
            <a:r>
              <a:t/>
            </a:r>
            <a:endParaRPr b="0" sz="1000">
              <a:solidFill>
                <a:srgbClr val="000000"/>
              </a:solidFill>
              <a:latin typeface="Open Sans"/>
              <a:ea typeface="Open Sans"/>
              <a:cs typeface="Open Sans"/>
              <a:sym typeface="Open Sans"/>
            </a:endParaRPr>
          </a:p>
          <a:p>
            <a:pPr indent="-292100" lvl="0" marL="457200" rtl="0" algn="l">
              <a:lnSpc>
                <a:spcPct val="115000"/>
              </a:lnSpc>
              <a:spcBef>
                <a:spcPts val="0"/>
              </a:spcBef>
              <a:spcAft>
                <a:spcPts val="0"/>
              </a:spcAft>
              <a:buClr>
                <a:srgbClr val="000000"/>
              </a:buClr>
              <a:buSzPts val="1000"/>
              <a:buFont typeface="Open Sans"/>
              <a:buChar char="●"/>
            </a:pPr>
            <a:r>
              <a:rPr b="0" lang="en-GB" sz="1000">
                <a:solidFill>
                  <a:srgbClr val="000000"/>
                </a:solidFill>
                <a:latin typeface="Open Sans"/>
                <a:ea typeface="Open Sans"/>
                <a:cs typeface="Open Sans"/>
                <a:sym typeface="Open Sans"/>
              </a:rPr>
              <a:t>Once you are happy with your presentation content, you can reach out to potential sponsors and request a meeting by email or phone. You can use our letter template to create your email.</a:t>
            </a:r>
            <a:endParaRPr b="0" sz="1000">
              <a:solidFill>
                <a:srgbClr val="000000"/>
              </a:solidFill>
              <a:latin typeface="Open Sans"/>
              <a:ea typeface="Open Sans"/>
              <a:cs typeface="Open Sans"/>
              <a:sym typeface="Open Sans"/>
            </a:endParaRPr>
          </a:p>
          <a:p>
            <a:pPr indent="0" lvl="0" marL="457200" rtl="0" algn="l">
              <a:lnSpc>
                <a:spcPct val="115000"/>
              </a:lnSpc>
              <a:spcBef>
                <a:spcPts val="0"/>
              </a:spcBef>
              <a:spcAft>
                <a:spcPts val="0"/>
              </a:spcAft>
              <a:buSzPts val="1800"/>
              <a:buNone/>
            </a:pPr>
            <a:r>
              <a:t/>
            </a:r>
            <a:endParaRPr b="0" sz="1000">
              <a:solidFill>
                <a:srgbClr val="000000"/>
              </a:solidFill>
              <a:latin typeface="Open Sans"/>
              <a:ea typeface="Open Sans"/>
              <a:cs typeface="Open Sans"/>
              <a:sym typeface="Open Sans"/>
            </a:endParaRPr>
          </a:p>
          <a:p>
            <a:pPr indent="-292100" lvl="0" marL="457200" rtl="0" algn="l">
              <a:lnSpc>
                <a:spcPct val="115000"/>
              </a:lnSpc>
              <a:spcBef>
                <a:spcPts val="0"/>
              </a:spcBef>
              <a:spcAft>
                <a:spcPts val="0"/>
              </a:spcAft>
              <a:buClr>
                <a:srgbClr val="000000"/>
              </a:buClr>
              <a:buSzPts val="1000"/>
              <a:buFont typeface="Open Sans"/>
              <a:buChar char="●"/>
            </a:pPr>
            <a:r>
              <a:rPr b="0" lang="en-GB" sz="1000">
                <a:solidFill>
                  <a:srgbClr val="000000"/>
                </a:solidFill>
                <a:latin typeface="Open Sans"/>
                <a:ea typeface="Open Sans"/>
                <a:cs typeface="Open Sans"/>
                <a:sym typeface="Open Sans"/>
              </a:rPr>
              <a:t>Remember that a sponsor will need to understand the benefit they receive from supporting you.  Various benefits are included in the comments under the </a:t>
            </a:r>
            <a:r>
              <a:rPr b="0" i="1" lang="en-GB" sz="1000">
                <a:solidFill>
                  <a:srgbClr val="000000"/>
                </a:solidFill>
                <a:latin typeface="Open Sans"/>
                <a:ea typeface="Open Sans"/>
                <a:cs typeface="Open Sans"/>
                <a:sym typeface="Open Sans"/>
              </a:rPr>
              <a:t>Sponsorship Levels</a:t>
            </a:r>
            <a:r>
              <a:rPr b="0" lang="en-GB" sz="1000">
                <a:solidFill>
                  <a:srgbClr val="000000"/>
                </a:solidFill>
                <a:latin typeface="Open Sans"/>
                <a:ea typeface="Open Sans"/>
                <a:cs typeface="Open Sans"/>
                <a:sym typeface="Open Sans"/>
              </a:rPr>
              <a:t> slides.  Benefits should promote the sponsor brand in some way (exposure to large numbers of people) or help them reach their CSR goals (promoting STEM education, encouraging teamwork,etc.). Always visit the company website to see what their goals are as a company to align your presentation and benefits.</a:t>
            </a:r>
            <a:endParaRPr b="0" sz="1000">
              <a:solidFill>
                <a:srgbClr val="000000"/>
              </a:solidFill>
              <a:latin typeface="Open Sans"/>
              <a:ea typeface="Open Sans"/>
              <a:cs typeface="Open Sans"/>
              <a:sym typeface="Open Sans"/>
            </a:endParaRPr>
          </a:p>
          <a:p>
            <a:pPr indent="0" lvl="0" marL="457200" rtl="0" algn="l">
              <a:lnSpc>
                <a:spcPct val="115000"/>
              </a:lnSpc>
              <a:spcBef>
                <a:spcPts val="0"/>
              </a:spcBef>
              <a:spcAft>
                <a:spcPts val="0"/>
              </a:spcAft>
              <a:buSzPts val="1800"/>
              <a:buNone/>
            </a:pPr>
            <a:r>
              <a:t/>
            </a:r>
            <a:endParaRPr b="0" sz="1000">
              <a:solidFill>
                <a:srgbClr val="000000"/>
              </a:solidFill>
              <a:latin typeface="Open Sans"/>
              <a:ea typeface="Open Sans"/>
              <a:cs typeface="Open Sans"/>
              <a:sym typeface="Open Sans"/>
            </a:endParaRPr>
          </a:p>
          <a:p>
            <a:pPr indent="-292100" lvl="0" marL="457200" rtl="0" algn="l">
              <a:lnSpc>
                <a:spcPct val="115000"/>
              </a:lnSpc>
              <a:spcBef>
                <a:spcPts val="0"/>
              </a:spcBef>
              <a:spcAft>
                <a:spcPts val="0"/>
              </a:spcAft>
              <a:buClr>
                <a:srgbClr val="000000"/>
              </a:buClr>
              <a:buSzPts val="1000"/>
              <a:buFont typeface="Open Sans"/>
              <a:buChar char="●"/>
            </a:pPr>
            <a:r>
              <a:rPr b="0" lang="en-GB" sz="1000">
                <a:solidFill>
                  <a:srgbClr val="000000"/>
                </a:solidFill>
                <a:latin typeface="Open Sans"/>
                <a:ea typeface="Open Sans"/>
                <a:cs typeface="Open Sans"/>
                <a:sym typeface="Open Sans"/>
              </a:rPr>
              <a:t>Once you have finished reading this slide, right click on the slides and hide them from view.</a:t>
            </a:r>
            <a:endParaRPr b="0" sz="1000">
              <a:solidFill>
                <a:srgbClr val="000000"/>
              </a:solidFill>
              <a:latin typeface="Open Sans"/>
              <a:ea typeface="Open Sans"/>
              <a:cs typeface="Open Sans"/>
              <a:sym typeface="Open Sans"/>
            </a:endParaRPr>
          </a:p>
        </p:txBody>
      </p:sp>
      <p:pic>
        <p:nvPicPr>
          <p:cNvPr id="77" name="Google Shape;77;p1"/>
          <p:cNvPicPr preferRelativeResize="0"/>
          <p:nvPr/>
        </p:nvPicPr>
        <p:blipFill rotWithShape="1">
          <a:blip r:embed="rId3">
            <a:alphaModFix/>
          </a:blip>
          <a:srcRect b="0" l="0" r="0" t="0"/>
          <a:stretch/>
        </p:blipFill>
        <p:spPr>
          <a:xfrm>
            <a:off x="3275850" y="165000"/>
            <a:ext cx="2448300" cy="612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0"/>
          <p:cNvSpPr txBox="1"/>
          <p:nvPr>
            <p:ph type="title"/>
          </p:nvPr>
        </p:nvSpPr>
        <p:spPr>
          <a:xfrm>
            <a:off x="410262" y="2498913"/>
            <a:ext cx="1632000" cy="744900"/>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SzPts val="2800"/>
              <a:buNone/>
            </a:pPr>
            <a:r>
              <a:rPr b="0" lang="en-GB" sz="1600"/>
              <a:t>SCIENTIFIC</a:t>
            </a:r>
            <a:endParaRPr b="0" sz="1600"/>
          </a:p>
          <a:p>
            <a:pPr indent="0" lvl="0" marL="0" rtl="0" algn="ctr">
              <a:lnSpc>
                <a:spcPct val="100000"/>
              </a:lnSpc>
              <a:spcBef>
                <a:spcPts val="0"/>
              </a:spcBef>
              <a:spcAft>
                <a:spcPts val="0"/>
              </a:spcAft>
              <a:buSzPts val="2800"/>
              <a:buNone/>
            </a:pPr>
            <a:r>
              <a:rPr b="0" lang="en-GB" sz="1600"/>
              <a:t>CHALLENGE</a:t>
            </a:r>
            <a:endParaRPr b="0" sz="1600"/>
          </a:p>
        </p:txBody>
      </p:sp>
      <p:sp>
        <p:nvSpPr>
          <p:cNvPr id="212" name="Google Shape;212;p10"/>
          <p:cNvSpPr txBox="1"/>
          <p:nvPr/>
        </p:nvSpPr>
        <p:spPr>
          <a:xfrm>
            <a:off x="2213876" y="1110075"/>
            <a:ext cx="3910500" cy="3522600"/>
          </a:xfrm>
          <a:prstGeom prst="rect">
            <a:avLst/>
          </a:prstGeom>
          <a:noFill/>
          <a:ln>
            <a:noFill/>
          </a:ln>
        </p:spPr>
        <p:txBody>
          <a:bodyPr anchorCtr="0" anchor="t" bIns="91400" lIns="91400" spcFirstLastPara="1" rIns="91400" wrap="square" tIns="91400">
            <a:noAutofit/>
          </a:bodyPr>
          <a:lstStyle/>
          <a:p>
            <a:pPr indent="0" lvl="0" marL="0" marR="0" rtl="0" algn="l">
              <a:lnSpc>
                <a:spcPct val="150000"/>
              </a:lnSpc>
              <a:spcBef>
                <a:spcPts val="1000"/>
              </a:spcBef>
              <a:spcAft>
                <a:spcPts val="0"/>
              </a:spcAft>
              <a:buClr>
                <a:srgbClr val="000000"/>
              </a:buClr>
              <a:buSzPts val="900"/>
              <a:buFont typeface="Arial"/>
              <a:buNone/>
            </a:pPr>
            <a:r>
              <a:rPr b="0" i="0" lang="en-GB" sz="900" u="none" cap="none" strike="noStrike">
                <a:solidFill>
                  <a:schemeClr val="dk1"/>
                </a:solidFill>
                <a:latin typeface="Open Sans"/>
                <a:ea typeface="Open Sans"/>
                <a:cs typeface="Open Sans"/>
                <a:sym typeface="Open Sans"/>
              </a:rPr>
              <a:t>In this season’s Scientific Challenge, our team was challenged to:</a:t>
            </a:r>
            <a:endParaRPr b="0" i="0" sz="1400" u="none" cap="none" strike="noStrike">
              <a:solidFill>
                <a:srgbClr val="000000"/>
              </a:solidFill>
              <a:latin typeface="Arial"/>
              <a:ea typeface="Arial"/>
              <a:cs typeface="Arial"/>
              <a:sym typeface="Arial"/>
            </a:endParaRPr>
          </a:p>
          <a:p>
            <a:pPr indent="-279400" lvl="0" marL="457200" marR="0" rtl="0" algn="l">
              <a:lnSpc>
                <a:spcPct val="150000"/>
              </a:lnSpc>
              <a:spcBef>
                <a:spcPts val="0"/>
              </a:spcBef>
              <a:spcAft>
                <a:spcPts val="0"/>
              </a:spcAft>
              <a:buClr>
                <a:schemeClr val="dk1"/>
              </a:buClr>
              <a:buSzPts val="800"/>
              <a:buFont typeface="Roboto"/>
              <a:buChar char="●"/>
            </a:pPr>
            <a:r>
              <a:t/>
            </a:r>
            <a:endParaRPr b="0" i="0" sz="1400" u="none" cap="none" strike="noStrike">
              <a:solidFill>
                <a:srgbClr val="000000"/>
              </a:solidFill>
              <a:latin typeface="Arial"/>
              <a:ea typeface="Arial"/>
              <a:cs typeface="Arial"/>
              <a:sym typeface="Arial"/>
            </a:endParaRPr>
          </a:p>
        </p:txBody>
      </p:sp>
      <p:sp>
        <p:nvSpPr>
          <p:cNvPr id="213" name="Google Shape;213;p10"/>
          <p:cNvSpPr txBox="1"/>
          <p:nvPr/>
        </p:nvSpPr>
        <p:spPr>
          <a:xfrm>
            <a:off x="54000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Challenge Solution</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14" name="Google Shape;214;p10"/>
          <p:cNvSpPr txBox="1"/>
          <p:nvPr/>
        </p:nvSpPr>
        <p:spPr>
          <a:xfrm>
            <a:off x="54000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pic>
        <p:nvPicPr>
          <p:cNvPr id="215" name="Google Shape;215;p10"/>
          <p:cNvPicPr preferRelativeResize="0"/>
          <p:nvPr/>
        </p:nvPicPr>
        <p:blipFill rotWithShape="1">
          <a:blip r:embed="rId3">
            <a:alphaModFix/>
          </a:blip>
          <a:srcRect b="0" l="0" r="0" t="0"/>
          <a:stretch/>
        </p:blipFill>
        <p:spPr>
          <a:xfrm>
            <a:off x="6328681" y="1449450"/>
            <a:ext cx="2244600" cy="2244600"/>
          </a:xfrm>
          <a:prstGeom prst="rect">
            <a:avLst/>
          </a:prstGeom>
          <a:noFill/>
          <a:ln>
            <a:noFill/>
          </a:ln>
        </p:spPr>
      </p:pic>
      <p:pic>
        <p:nvPicPr>
          <p:cNvPr id="216" name="Google Shape;216;p10" title="2.png"/>
          <p:cNvPicPr preferRelativeResize="0"/>
          <p:nvPr/>
        </p:nvPicPr>
        <p:blipFill>
          <a:blip r:embed="rId4">
            <a:alphaModFix/>
          </a:blip>
          <a:stretch>
            <a:fillRect/>
          </a:stretch>
        </p:blipFill>
        <p:spPr>
          <a:xfrm>
            <a:off x="526475" y="1110072"/>
            <a:ext cx="1399575" cy="13996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1"/>
          <p:cNvSpPr txBox="1"/>
          <p:nvPr>
            <p:ph type="title"/>
          </p:nvPr>
        </p:nvSpPr>
        <p:spPr>
          <a:xfrm>
            <a:off x="255100" y="2589575"/>
            <a:ext cx="1844700" cy="744900"/>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SzPts val="2800"/>
              <a:buNone/>
            </a:pPr>
            <a:r>
              <a:rPr b="0" lang="en-GB" sz="1600"/>
              <a:t>ENGINEERING</a:t>
            </a:r>
            <a:endParaRPr b="0" sz="1600"/>
          </a:p>
          <a:p>
            <a:pPr indent="0" lvl="0" marL="0" rtl="0" algn="ctr">
              <a:lnSpc>
                <a:spcPct val="100000"/>
              </a:lnSpc>
              <a:spcBef>
                <a:spcPts val="0"/>
              </a:spcBef>
              <a:spcAft>
                <a:spcPts val="0"/>
              </a:spcAft>
              <a:buSzPts val="2800"/>
              <a:buNone/>
            </a:pPr>
            <a:r>
              <a:rPr b="0" lang="en-GB" sz="1600"/>
              <a:t>CHALLENGE</a:t>
            </a:r>
            <a:endParaRPr b="0" sz="1600"/>
          </a:p>
        </p:txBody>
      </p:sp>
      <p:sp>
        <p:nvSpPr>
          <p:cNvPr id="222" name="Google Shape;222;p11"/>
          <p:cNvSpPr txBox="1"/>
          <p:nvPr/>
        </p:nvSpPr>
        <p:spPr>
          <a:xfrm>
            <a:off x="2113575" y="1129200"/>
            <a:ext cx="3930000" cy="3665700"/>
          </a:xfrm>
          <a:prstGeom prst="rect">
            <a:avLst/>
          </a:prstGeom>
          <a:noFill/>
          <a:ln>
            <a:noFill/>
          </a:ln>
        </p:spPr>
        <p:txBody>
          <a:bodyPr anchorCtr="0" anchor="t" bIns="91400" lIns="91400" spcFirstLastPara="1" rIns="91400" wrap="square" tIns="91400">
            <a:noAutofit/>
          </a:bodyPr>
          <a:lstStyle/>
          <a:p>
            <a:pPr indent="0" lvl="0" marL="0" marR="0" rtl="0" algn="l">
              <a:lnSpc>
                <a:spcPct val="150000"/>
              </a:lnSpc>
              <a:spcBef>
                <a:spcPts val="1000"/>
              </a:spcBef>
              <a:spcAft>
                <a:spcPts val="0"/>
              </a:spcAft>
              <a:buClr>
                <a:srgbClr val="000000"/>
              </a:buClr>
              <a:buSzPts val="900"/>
              <a:buFont typeface="Arial"/>
              <a:buNone/>
            </a:pPr>
            <a:r>
              <a:rPr b="0" i="0" lang="en-GB" sz="900" u="none" cap="none" strike="noStrike">
                <a:solidFill>
                  <a:schemeClr val="dk1"/>
                </a:solidFill>
                <a:latin typeface="Open Sans"/>
                <a:ea typeface="Open Sans"/>
                <a:cs typeface="Open Sans"/>
                <a:sym typeface="Open Sans"/>
              </a:rPr>
              <a:t>In this season’s Engineering Challenge, our team was challenged to:</a:t>
            </a:r>
            <a:endParaRPr b="0" i="0" sz="1400" u="none" cap="none" strike="noStrike">
              <a:solidFill>
                <a:srgbClr val="000000"/>
              </a:solidFill>
              <a:latin typeface="Arial"/>
              <a:ea typeface="Arial"/>
              <a:cs typeface="Arial"/>
              <a:sym typeface="Arial"/>
            </a:endParaRPr>
          </a:p>
          <a:p>
            <a:pPr indent="-285750" lvl="0" marL="457200" marR="0" rtl="0" algn="l">
              <a:lnSpc>
                <a:spcPct val="150000"/>
              </a:lnSpc>
              <a:spcBef>
                <a:spcPts val="0"/>
              </a:spcBef>
              <a:spcAft>
                <a:spcPts val="0"/>
              </a:spcAft>
              <a:buClr>
                <a:schemeClr val="dk1"/>
              </a:buClr>
              <a:buSzPts val="900"/>
              <a:buFont typeface="Open Sans"/>
              <a:buChar char="●"/>
            </a:pPr>
            <a:r>
              <a:t/>
            </a:r>
            <a:endParaRPr b="0" i="0" sz="1400" u="none" cap="none" strike="noStrike">
              <a:solidFill>
                <a:srgbClr val="000000"/>
              </a:solidFill>
              <a:latin typeface="Arial"/>
              <a:ea typeface="Arial"/>
              <a:cs typeface="Arial"/>
              <a:sym typeface="Arial"/>
            </a:endParaRPr>
          </a:p>
        </p:txBody>
      </p:sp>
      <p:sp>
        <p:nvSpPr>
          <p:cNvPr id="223" name="Google Shape;223;p11"/>
          <p:cNvSpPr txBox="1"/>
          <p:nvPr/>
        </p:nvSpPr>
        <p:spPr>
          <a:xfrm>
            <a:off x="54000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Challenge Solution</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24" name="Google Shape;224;p11"/>
          <p:cNvSpPr txBox="1"/>
          <p:nvPr/>
        </p:nvSpPr>
        <p:spPr>
          <a:xfrm>
            <a:off x="54000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pic>
        <p:nvPicPr>
          <p:cNvPr id="225" name="Google Shape;225;p11"/>
          <p:cNvPicPr preferRelativeResize="0"/>
          <p:nvPr/>
        </p:nvPicPr>
        <p:blipFill rotWithShape="1">
          <a:blip r:embed="rId3">
            <a:alphaModFix/>
          </a:blip>
          <a:srcRect b="0" l="0" r="0" t="0"/>
          <a:stretch/>
        </p:blipFill>
        <p:spPr>
          <a:xfrm>
            <a:off x="6202978" y="1438474"/>
            <a:ext cx="2267675" cy="2266544"/>
          </a:xfrm>
          <a:prstGeom prst="rect">
            <a:avLst/>
          </a:prstGeom>
          <a:noFill/>
          <a:ln>
            <a:noFill/>
          </a:ln>
        </p:spPr>
      </p:pic>
      <p:pic>
        <p:nvPicPr>
          <p:cNvPr id="226" name="Google Shape;226;p11" title="3.png"/>
          <p:cNvPicPr preferRelativeResize="0"/>
          <p:nvPr/>
        </p:nvPicPr>
        <p:blipFill>
          <a:blip r:embed="rId4">
            <a:alphaModFix/>
          </a:blip>
          <a:stretch>
            <a:fillRect/>
          </a:stretch>
        </p:blipFill>
        <p:spPr>
          <a:xfrm>
            <a:off x="470362" y="1129202"/>
            <a:ext cx="1414176" cy="14141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2"/>
          <p:cNvSpPr txBox="1"/>
          <p:nvPr>
            <p:ph type="title"/>
          </p:nvPr>
        </p:nvSpPr>
        <p:spPr>
          <a:xfrm>
            <a:off x="468974" y="2571750"/>
            <a:ext cx="1567800" cy="744900"/>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SzPts val="2800"/>
              <a:buNone/>
            </a:pPr>
            <a:r>
              <a:rPr b="0" lang="en-GB" sz="1600"/>
              <a:t>FINE ARTS</a:t>
            </a:r>
            <a:endParaRPr b="0" sz="1600"/>
          </a:p>
          <a:p>
            <a:pPr indent="0" lvl="0" marL="0" rtl="0" algn="ctr">
              <a:lnSpc>
                <a:spcPct val="100000"/>
              </a:lnSpc>
              <a:spcBef>
                <a:spcPts val="0"/>
              </a:spcBef>
              <a:spcAft>
                <a:spcPts val="0"/>
              </a:spcAft>
              <a:buSzPts val="2800"/>
              <a:buNone/>
            </a:pPr>
            <a:r>
              <a:rPr b="0" lang="en-GB" sz="1600"/>
              <a:t>CHALLENGE</a:t>
            </a:r>
            <a:endParaRPr b="0" sz="1600"/>
          </a:p>
        </p:txBody>
      </p:sp>
      <p:sp>
        <p:nvSpPr>
          <p:cNvPr id="232" name="Google Shape;232;p12"/>
          <p:cNvSpPr txBox="1"/>
          <p:nvPr/>
        </p:nvSpPr>
        <p:spPr>
          <a:xfrm>
            <a:off x="2161575" y="1119000"/>
            <a:ext cx="3773100" cy="3522600"/>
          </a:xfrm>
          <a:prstGeom prst="rect">
            <a:avLst/>
          </a:prstGeom>
          <a:noFill/>
          <a:ln>
            <a:noFill/>
          </a:ln>
        </p:spPr>
        <p:txBody>
          <a:bodyPr anchorCtr="0" anchor="t" bIns="91400" lIns="91400" spcFirstLastPara="1" rIns="91400" wrap="square" tIns="91400">
            <a:noAutofit/>
          </a:bodyPr>
          <a:lstStyle/>
          <a:p>
            <a:pPr indent="0" lvl="0" marL="0" marR="0" rtl="0" algn="l">
              <a:lnSpc>
                <a:spcPct val="150000"/>
              </a:lnSpc>
              <a:spcBef>
                <a:spcPts val="1000"/>
              </a:spcBef>
              <a:spcAft>
                <a:spcPts val="0"/>
              </a:spcAft>
              <a:buClr>
                <a:srgbClr val="000000"/>
              </a:buClr>
              <a:buSzPts val="900"/>
              <a:buFont typeface="Arial"/>
              <a:buNone/>
            </a:pPr>
            <a:r>
              <a:rPr b="0" i="0" lang="en-GB" sz="900" u="none" cap="none" strike="noStrike">
                <a:solidFill>
                  <a:schemeClr val="dk1"/>
                </a:solidFill>
                <a:latin typeface="Open Sans"/>
                <a:ea typeface="Open Sans"/>
                <a:cs typeface="Open Sans"/>
                <a:sym typeface="Open Sans"/>
              </a:rPr>
              <a:t>In this season’s Fine Arts Challenge, our team was challenged to:</a:t>
            </a:r>
            <a:endParaRPr b="0" i="0" sz="1400" u="none" cap="none" strike="noStrike">
              <a:solidFill>
                <a:srgbClr val="000000"/>
              </a:solidFill>
              <a:latin typeface="Arial"/>
              <a:ea typeface="Arial"/>
              <a:cs typeface="Arial"/>
              <a:sym typeface="Arial"/>
            </a:endParaRPr>
          </a:p>
          <a:p>
            <a:pPr indent="-285750" lvl="0" marL="457200" marR="0" rtl="0" algn="l">
              <a:lnSpc>
                <a:spcPct val="150000"/>
              </a:lnSpc>
              <a:spcBef>
                <a:spcPts val="0"/>
              </a:spcBef>
              <a:spcAft>
                <a:spcPts val="0"/>
              </a:spcAft>
              <a:buClr>
                <a:schemeClr val="dk1"/>
              </a:buClr>
              <a:buSzPts val="900"/>
              <a:buFont typeface="Open Sans"/>
              <a:buChar char="●"/>
            </a:pPr>
            <a:r>
              <a:t/>
            </a:r>
            <a:endParaRPr b="0" i="0" sz="1400" u="none" cap="none" strike="noStrike">
              <a:solidFill>
                <a:srgbClr val="000000"/>
              </a:solidFill>
              <a:latin typeface="Arial"/>
              <a:ea typeface="Arial"/>
              <a:cs typeface="Arial"/>
              <a:sym typeface="Arial"/>
            </a:endParaRPr>
          </a:p>
        </p:txBody>
      </p:sp>
      <p:sp>
        <p:nvSpPr>
          <p:cNvPr id="233" name="Google Shape;233;p12"/>
          <p:cNvSpPr txBox="1"/>
          <p:nvPr/>
        </p:nvSpPr>
        <p:spPr>
          <a:xfrm>
            <a:off x="54000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Challenge Solution</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34" name="Google Shape;234;p12"/>
          <p:cNvSpPr txBox="1"/>
          <p:nvPr/>
        </p:nvSpPr>
        <p:spPr>
          <a:xfrm>
            <a:off x="54000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pic>
        <p:nvPicPr>
          <p:cNvPr id="235" name="Google Shape;235;p12"/>
          <p:cNvPicPr preferRelativeResize="0"/>
          <p:nvPr/>
        </p:nvPicPr>
        <p:blipFill rotWithShape="1">
          <a:blip r:embed="rId3">
            <a:alphaModFix/>
          </a:blip>
          <a:srcRect b="0" l="0" r="0" t="0"/>
          <a:stretch/>
        </p:blipFill>
        <p:spPr>
          <a:xfrm>
            <a:off x="6083914" y="1430949"/>
            <a:ext cx="2356977" cy="2281602"/>
          </a:xfrm>
          <a:prstGeom prst="rect">
            <a:avLst/>
          </a:prstGeom>
          <a:noFill/>
          <a:ln>
            <a:noFill/>
          </a:ln>
        </p:spPr>
      </p:pic>
      <p:pic>
        <p:nvPicPr>
          <p:cNvPr id="236" name="Google Shape;236;p12" title="4.png"/>
          <p:cNvPicPr preferRelativeResize="0"/>
          <p:nvPr/>
        </p:nvPicPr>
        <p:blipFill>
          <a:blip r:embed="rId4">
            <a:alphaModFix/>
          </a:blip>
          <a:stretch>
            <a:fillRect/>
          </a:stretch>
        </p:blipFill>
        <p:spPr>
          <a:xfrm>
            <a:off x="526500" y="1119000"/>
            <a:ext cx="1452751" cy="1452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3"/>
          <p:cNvSpPr txBox="1"/>
          <p:nvPr>
            <p:ph type="title"/>
          </p:nvPr>
        </p:nvSpPr>
        <p:spPr>
          <a:xfrm>
            <a:off x="196481" y="2656152"/>
            <a:ext cx="2112786" cy="745006"/>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SzPts val="2800"/>
              <a:buNone/>
            </a:pPr>
            <a:r>
              <a:rPr b="0" lang="en-GB" sz="1600"/>
              <a:t>IMPROV</a:t>
            </a:r>
            <a:endParaRPr b="0" sz="1600"/>
          </a:p>
          <a:p>
            <a:pPr indent="0" lvl="0" marL="0" rtl="0" algn="ctr">
              <a:lnSpc>
                <a:spcPct val="100000"/>
              </a:lnSpc>
              <a:spcBef>
                <a:spcPts val="0"/>
              </a:spcBef>
              <a:spcAft>
                <a:spcPts val="0"/>
              </a:spcAft>
              <a:buSzPts val="2800"/>
              <a:buNone/>
            </a:pPr>
            <a:r>
              <a:rPr b="0" lang="en-GB" sz="1600"/>
              <a:t>CHALLENGE</a:t>
            </a:r>
            <a:endParaRPr b="0" sz="1600"/>
          </a:p>
        </p:txBody>
      </p:sp>
      <p:sp>
        <p:nvSpPr>
          <p:cNvPr id="242" name="Google Shape;242;p13"/>
          <p:cNvSpPr txBox="1"/>
          <p:nvPr/>
        </p:nvSpPr>
        <p:spPr>
          <a:xfrm>
            <a:off x="2309275" y="1217950"/>
            <a:ext cx="3715800" cy="3522600"/>
          </a:xfrm>
          <a:prstGeom prst="rect">
            <a:avLst/>
          </a:prstGeom>
          <a:noFill/>
          <a:ln>
            <a:noFill/>
          </a:ln>
        </p:spPr>
        <p:txBody>
          <a:bodyPr anchorCtr="0" anchor="t" bIns="91400" lIns="91400" spcFirstLastPara="1" rIns="91400" wrap="square" tIns="91400">
            <a:noAutofit/>
          </a:bodyPr>
          <a:lstStyle/>
          <a:p>
            <a:pPr indent="0" lvl="0" marL="0" marR="0" rtl="0" algn="l">
              <a:lnSpc>
                <a:spcPct val="150000"/>
              </a:lnSpc>
              <a:spcBef>
                <a:spcPts val="1000"/>
              </a:spcBef>
              <a:spcAft>
                <a:spcPts val="0"/>
              </a:spcAft>
              <a:buClr>
                <a:srgbClr val="000000"/>
              </a:buClr>
              <a:buSzPts val="900"/>
              <a:buFont typeface="Arial"/>
              <a:buNone/>
            </a:pPr>
            <a:r>
              <a:rPr b="0" i="0" lang="en-GB" sz="900" u="none" cap="none" strike="noStrike">
                <a:solidFill>
                  <a:schemeClr val="dk1"/>
                </a:solidFill>
                <a:latin typeface="Open Sans"/>
                <a:ea typeface="Open Sans"/>
                <a:cs typeface="Open Sans"/>
                <a:sym typeface="Open Sans"/>
              </a:rPr>
              <a:t>In this season’s Improvisational Challenge, our team was challenged to:   </a:t>
            </a:r>
            <a:endParaRPr b="0" i="0" sz="900" u="none" cap="none" strike="noStrike">
              <a:solidFill>
                <a:schemeClr val="dk1"/>
              </a:solidFill>
              <a:latin typeface="Open Sans"/>
              <a:ea typeface="Open Sans"/>
              <a:cs typeface="Open Sans"/>
              <a:sym typeface="Open Sans"/>
            </a:endParaRPr>
          </a:p>
          <a:p>
            <a:pPr indent="-285750" lvl="0" marL="457200" marR="0" rtl="0" algn="l">
              <a:lnSpc>
                <a:spcPct val="150000"/>
              </a:lnSpc>
              <a:spcBef>
                <a:spcPts val="0"/>
              </a:spcBef>
              <a:spcAft>
                <a:spcPts val="0"/>
              </a:spcAft>
              <a:buClr>
                <a:schemeClr val="dk1"/>
              </a:buClr>
              <a:buSzPts val="900"/>
              <a:buFont typeface="Open Sans"/>
              <a:buChar char="●"/>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1000"/>
              </a:spcBef>
              <a:spcAft>
                <a:spcPts val="0"/>
              </a:spcAft>
              <a:buClr>
                <a:srgbClr val="000000"/>
              </a:buClr>
              <a:buSzPts val="900"/>
              <a:buFont typeface="Arial"/>
              <a:buNone/>
            </a:pPr>
            <a:r>
              <a:t/>
            </a:r>
            <a:endParaRPr b="0" i="0" sz="900" u="none" cap="none" strike="noStrike">
              <a:solidFill>
                <a:schemeClr val="dk1"/>
              </a:solidFill>
              <a:latin typeface="Open Sans"/>
              <a:ea typeface="Open Sans"/>
              <a:cs typeface="Open Sans"/>
              <a:sym typeface="Open Sans"/>
            </a:endParaRPr>
          </a:p>
        </p:txBody>
      </p:sp>
      <p:sp>
        <p:nvSpPr>
          <p:cNvPr id="243" name="Google Shape;243;p13"/>
          <p:cNvSpPr txBox="1"/>
          <p:nvPr/>
        </p:nvSpPr>
        <p:spPr>
          <a:xfrm>
            <a:off x="54000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Challenge Solution</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44" name="Google Shape;244;p13"/>
          <p:cNvSpPr txBox="1"/>
          <p:nvPr/>
        </p:nvSpPr>
        <p:spPr>
          <a:xfrm>
            <a:off x="54000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pic>
        <p:nvPicPr>
          <p:cNvPr id="245" name="Google Shape;245;p13"/>
          <p:cNvPicPr preferRelativeResize="0"/>
          <p:nvPr/>
        </p:nvPicPr>
        <p:blipFill rotWithShape="1">
          <a:blip r:embed="rId3">
            <a:alphaModFix/>
          </a:blip>
          <a:srcRect b="0" l="0" r="0" t="0"/>
          <a:stretch/>
        </p:blipFill>
        <p:spPr>
          <a:xfrm>
            <a:off x="6296094" y="1522799"/>
            <a:ext cx="2171108" cy="2054958"/>
          </a:xfrm>
          <a:prstGeom prst="rect">
            <a:avLst/>
          </a:prstGeom>
          <a:noFill/>
          <a:ln>
            <a:noFill/>
          </a:ln>
        </p:spPr>
      </p:pic>
      <p:pic>
        <p:nvPicPr>
          <p:cNvPr id="246" name="Google Shape;246;p13" title="5.png"/>
          <p:cNvPicPr preferRelativeResize="0"/>
          <p:nvPr/>
        </p:nvPicPr>
        <p:blipFill>
          <a:blip r:embed="rId4">
            <a:alphaModFix/>
          </a:blip>
          <a:stretch>
            <a:fillRect/>
          </a:stretch>
        </p:blipFill>
        <p:spPr>
          <a:xfrm>
            <a:off x="533775" y="1217950"/>
            <a:ext cx="1438201" cy="1438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4"/>
          <p:cNvSpPr txBox="1"/>
          <p:nvPr>
            <p:ph type="title"/>
          </p:nvPr>
        </p:nvSpPr>
        <p:spPr>
          <a:xfrm>
            <a:off x="495598" y="2589487"/>
            <a:ext cx="1514551" cy="745006"/>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SzPts val="2800"/>
              <a:buNone/>
            </a:pPr>
            <a:r>
              <a:rPr b="0" lang="en-GB" sz="1600"/>
              <a:t>SERVICE </a:t>
            </a:r>
            <a:br>
              <a:rPr b="0" lang="en-GB" sz="1600"/>
            </a:br>
            <a:r>
              <a:rPr b="0" lang="en-GB" sz="1600"/>
              <a:t>LEARNING</a:t>
            </a:r>
            <a:endParaRPr b="0" sz="1600"/>
          </a:p>
          <a:p>
            <a:pPr indent="0" lvl="0" marL="0" rtl="0" algn="ctr">
              <a:lnSpc>
                <a:spcPct val="100000"/>
              </a:lnSpc>
              <a:spcBef>
                <a:spcPts val="0"/>
              </a:spcBef>
              <a:spcAft>
                <a:spcPts val="0"/>
              </a:spcAft>
              <a:buSzPts val="2800"/>
              <a:buNone/>
            </a:pPr>
            <a:r>
              <a:rPr b="0" lang="en-GB" sz="1600"/>
              <a:t>CHALLENGE</a:t>
            </a:r>
            <a:endParaRPr b="0" sz="1600"/>
          </a:p>
        </p:txBody>
      </p:sp>
      <p:sp>
        <p:nvSpPr>
          <p:cNvPr id="252" name="Google Shape;252;p14"/>
          <p:cNvSpPr txBox="1"/>
          <p:nvPr/>
        </p:nvSpPr>
        <p:spPr>
          <a:xfrm>
            <a:off x="2191661" y="1207116"/>
            <a:ext cx="3617449" cy="3522600"/>
          </a:xfrm>
          <a:prstGeom prst="rect">
            <a:avLst/>
          </a:prstGeom>
          <a:noFill/>
          <a:ln>
            <a:noFill/>
          </a:ln>
        </p:spPr>
        <p:txBody>
          <a:bodyPr anchorCtr="0" anchor="t" bIns="91400" lIns="91400" spcFirstLastPara="1" rIns="91400" wrap="square" tIns="91400">
            <a:noAutofit/>
          </a:bodyPr>
          <a:lstStyle/>
          <a:p>
            <a:pPr indent="0" lvl="0" marL="0" marR="0" rtl="0" algn="l">
              <a:lnSpc>
                <a:spcPct val="150000"/>
              </a:lnSpc>
              <a:spcBef>
                <a:spcPts val="1000"/>
              </a:spcBef>
              <a:spcAft>
                <a:spcPts val="0"/>
              </a:spcAft>
              <a:buClr>
                <a:srgbClr val="000000"/>
              </a:buClr>
              <a:buSzPts val="900"/>
              <a:buFont typeface="Arial"/>
              <a:buNone/>
            </a:pPr>
            <a:r>
              <a:rPr b="0" i="0" lang="en-GB" sz="900" u="none" cap="none" strike="noStrike">
                <a:solidFill>
                  <a:schemeClr val="dk1"/>
                </a:solidFill>
                <a:latin typeface="Open Sans"/>
                <a:ea typeface="Open Sans"/>
                <a:cs typeface="Open Sans"/>
                <a:sym typeface="Open Sans"/>
              </a:rPr>
              <a:t>In this season’s Service Learning Challenge, our team was challenged to:    </a:t>
            </a:r>
            <a:endParaRPr b="0" i="0" sz="900" u="none" cap="none" strike="noStrike">
              <a:solidFill>
                <a:schemeClr val="dk1"/>
              </a:solidFill>
              <a:latin typeface="Open Sans"/>
              <a:ea typeface="Open Sans"/>
              <a:cs typeface="Open Sans"/>
              <a:sym typeface="Open Sans"/>
            </a:endParaRPr>
          </a:p>
          <a:p>
            <a:pPr indent="-285750" lvl="0" marL="457200" marR="0" rtl="0" algn="l">
              <a:lnSpc>
                <a:spcPct val="150000"/>
              </a:lnSpc>
              <a:spcBef>
                <a:spcPts val="0"/>
              </a:spcBef>
              <a:spcAft>
                <a:spcPts val="0"/>
              </a:spcAft>
              <a:buClr>
                <a:schemeClr val="dk1"/>
              </a:buClr>
              <a:buSzPts val="900"/>
              <a:buFont typeface="Open Sans"/>
              <a:buChar char="●"/>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1000"/>
              </a:spcBef>
              <a:spcAft>
                <a:spcPts val="0"/>
              </a:spcAft>
              <a:buClr>
                <a:srgbClr val="000000"/>
              </a:buClr>
              <a:buSzPts val="900"/>
              <a:buFont typeface="Arial"/>
              <a:buNone/>
            </a:pPr>
            <a:r>
              <a:t/>
            </a:r>
            <a:endParaRPr b="0" i="0" sz="900" u="none" cap="none" strike="noStrike">
              <a:solidFill>
                <a:schemeClr val="dk1"/>
              </a:solidFill>
              <a:latin typeface="Open Sans"/>
              <a:ea typeface="Open Sans"/>
              <a:cs typeface="Open Sans"/>
              <a:sym typeface="Open Sans"/>
            </a:endParaRPr>
          </a:p>
        </p:txBody>
      </p:sp>
      <p:sp>
        <p:nvSpPr>
          <p:cNvPr id="253" name="Google Shape;253;p14"/>
          <p:cNvSpPr txBox="1"/>
          <p:nvPr/>
        </p:nvSpPr>
        <p:spPr>
          <a:xfrm>
            <a:off x="540008" y="413784"/>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Challenge Solution</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54" name="Google Shape;254;p14"/>
          <p:cNvSpPr txBox="1"/>
          <p:nvPr/>
        </p:nvSpPr>
        <p:spPr>
          <a:xfrm>
            <a:off x="540009" y="250766"/>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pic>
        <p:nvPicPr>
          <p:cNvPr id="255" name="Google Shape;255;p14"/>
          <p:cNvPicPr preferRelativeResize="0"/>
          <p:nvPr/>
        </p:nvPicPr>
        <p:blipFill rotWithShape="1">
          <a:blip r:embed="rId3">
            <a:alphaModFix/>
          </a:blip>
          <a:srcRect b="0" l="0" r="0" t="0"/>
          <a:stretch/>
        </p:blipFill>
        <p:spPr>
          <a:xfrm>
            <a:off x="6172136" y="1438509"/>
            <a:ext cx="2294754" cy="2193691"/>
          </a:xfrm>
          <a:prstGeom prst="rect">
            <a:avLst/>
          </a:prstGeom>
          <a:noFill/>
          <a:ln>
            <a:noFill/>
          </a:ln>
        </p:spPr>
      </p:pic>
      <p:pic>
        <p:nvPicPr>
          <p:cNvPr id="256" name="Google Shape;256;p14" title="6.png"/>
          <p:cNvPicPr preferRelativeResize="0"/>
          <p:nvPr/>
        </p:nvPicPr>
        <p:blipFill>
          <a:blip r:embed="rId4">
            <a:alphaModFix/>
          </a:blip>
          <a:stretch>
            <a:fillRect/>
          </a:stretch>
        </p:blipFill>
        <p:spPr>
          <a:xfrm>
            <a:off x="561700" y="1207125"/>
            <a:ext cx="1382349" cy="1382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5"/>
          <p:cNvSpPr txBox="1"/>
          <p:nvPr/>
        </p:nvSpPr>
        <p:spPr>
          <a:xfrm>
            <a:off x="540008" y="413784"/>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Creative Process</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63" name="Google Shape;263;p15"/>
          <p:cNvSpPr txBox="1"/>
          <p:nvPr/>
        </p:nvSpPr>
        <p:spPr>
          <a:xfrm>
            <a:off x="540009" y="250766"/>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sp>
        <p:nvSpPr>
          <p:cNvPr id="264" name="Google Shape;264;p15"/>
          <p:cNvSpPr txBox="1"/>
          <p:nvPr/>
        </p:nvSpPr>
        <p:spPr>
          <a:xfrm>
            <a:off x="4500000" y="1310025"/>
            <a:ext cx="4014000" cy="329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Open Sans"/>
                <a:ea typeface="Open Sans"/>
                <a:cs typeface="Open Sans"/>
                <a:sym typeface="Open Sans"/>
              </a:rPr>
              <a:t>Describe your solution and add team photos</a:t>
            </a:r>
            <a:endParaRPr b="0" i="0" sz="1400" u="none" cap="none" strike="noStrike">
              <a:solidFill>
                <a:srgbClr val="000000"/>
              </a:solidFill>
              <a:latin typeface="Open Sans"/>
              <a:ea typeface="Open Sans"/>
              <a:cs typeface="Open Sans"/>
              <a:sym typeface="Open Sans"/>
            </a:endParaRPr>
          </a:p>
        </p:txBody>
      </p:sp>
      <p:pic>
        <p:nvPicPr>
          <p:cNvPr id="265" name="Google Shape;265;p15"/>
          <p:cNvPicPr preferRelativeResize="0"/>
          <p:nvPr/>
        </p:nvPicPr>
        <p:blipFill rotWithShape="1">
          <a:blip r:embed="rId3">
            <a:alphaModFix/>
          </a:blip>
          <a:srcRect b="19" l="0" r="0" t="9"/>
          <a:stretch/>
        </p:blipFill>
        <p:spPr>
          <a:xfrm>
            <a:off x="630002" y="1310026"/>
            <a:ext cx="1643124" cy="1643126"/>
          </a:xfrm>
          <a:prstGeom prst="rect">
            <a:avLst/>
          </a:prstGeom>
          <a:noFill/>
          <a:ln>
            <a:noFill/>
          </a:ln>
        </p:spPr>
      </p:pic>
      <p:pic>
        <p:nvPicPr>
          <p:cNvPr id="266" name="Google Shape;266;p15"/>
          <p:cNvPicPr preferRelativeResize="0"/>
          <p:nvPr/>
        </p:nvPicPr>
        <p:blipFill rotWithShape="1">
          <a:blip r:embed="rId4">
            <a:alphaModFix/>
          </a:blip>
          <a:srcRect b="0" l="0" r="0" t="0"/>
          <a:stretch/>
        </p:blipFill>
        <p:spPr>
          <a:xfrm>
            <a:off x="2415451" y="1310025"/>
            <a:ext cx="1643125" cy="1643125"/>
          </a:xfrm>
          <a:prstGeom prst="rect">
            <a:avLst/>
          </a:prstGeom>
          <a:noFill/>
          <a:ln>
            <a:noFill/>
          </a:ln>
        </p:spPr>
      </p:pic>
      <p:pic>
        <p:nvPicPr>
          <p:cNvPr id="267" name="Google Shape;267;p15"/>
          <p:cNvPicPr preferRelativeResize="0"/>
          <p:nvPr/>
        </p:nvPicPr>
        <p:blipFill rotWithShape="1">
          <a:blip r:embed="rId5">
            <a:alphaModFix/>
          </a:blip>
          <a:srcRect b="0" l="0" r="0" t="0"/>
          <a:stretch/>
        </p:blipFill>
        <p:spPr>
          <a:xfrm>
            <a:off x="2415447" y="3096779"/>
            <a:ext cx="1643128" cy="1643128"/>
          </a:xfrm>
          <a:prstGeom prst="rect">
            <a:avLst/>
          </a:prstGeom>
          <a:noFill/>
          <a:ln>
            <a:noFill/>
          </a:ln>
        </p:spPr>
      </p:pic>
      <p:pic>
        <p:nvPicPr>
          <p:cNvPr id="268" name="Google Shape;268;p15"/>
          <p:cNvPicPr preferRelativeResize="0"/>
          <p:nvPr/>
        </p:nvPicPr>
        <p:blipFill rotWithShape="1">
          <a:blip r:embed="rId6">
            <a:alphaModFix/>
          </a:blip>
          <a:srcRect b="0" l="0" r="0" t="0"/>
          <a:stretch/>
        </p:blipFill>
        <p:spPr>
          <a:xfrm>
            <a:off x="630000" y="3096776"/>
            <a:ext cx="1643121" cy="16431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6"/>
          <p:cNvSpPr txBox="1"/>
          <p:nvPr/>
        </p:nvSpPr>
        <p:spPr>
          <a:xfrm>
            <a:off x="540008" y="413784"/>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a:t>
            </a:r>
            <a:r>
              <a:rPr b="1" lang="en-GB" sz="2700">
                <a:solidFill>
                  <a:srgbClr val="FF6600"/>
                </a:solidFill>
                <a:latin typeface="Montserrat ExtraBold"/>
                <a:ea typeface="Montserrat ExtraBold"/>
                <a:cs typeface="Montserrat ExtraBold"/>
                <a:sym typeface="Montserrat ExtraBold"/>
              </a:rPr>
              <a:t>Durable and Technical Skills</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75" name="Google Shape;275;p16"/>
          <p:cNvSpPr txBox="1"/>
          <p:nvPr/>
        </p:nvSpPr>
        <p:spPr>
          <a:xfrm>
            <a:off x="540008" y="250766"/>
            <a:ext cx="3283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sp>
        <p:nvSpPr>
          <p:cNvPr id="276" name="Google Shape;276;p16"/>
          <p:cNvSpPr/>
          <p:nvPr/>
        </p:nvSpPr>
        <p:spPr>
          <a:xfrm>
            <a:off x="1466" y="3244755"/>
            <a:ext cx="1998000" cy="1608600"/>
          </a:xfrm>
          <a:prstGeom prst="rect">
            <a:avLst/>
          </a:prstGeom>
          <a:solidFill>
            <a:srgbClr val="8000FF"/>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lt1"/>
              </a:solidFill>
              <a:latin typeface="Montserrat ExtraBold"/>
              <a:ea typeface="Montserrat ExtraBold"/>
              <a:cs typeface="Montserrat ExtraBold"/>
              <a:sym typeface="Montserrat ExtraBold"/>
            </a:endParaRPr>
          </a:p>
        </p:txBody>
      </p:sp>
      <p:sp>
        <p:nvSpPr>
          <p:cNvPr id="277" name="Google Shape;277;p16"/>
          <p:cNvSpPr/>
          <p:nvPr/>
        </p:nvSpPr>
        <p:spPr>
          <a:xfrm>
            <a:off x="5633216" y="3244755"/>
            <a:ext cx="1714500" cy="1608600"/>
          </a:xfrm>
          <a:prstGeom prst="rect">
            <a:avLst/>
          </a:prstGeom>
          <a:solidFill>
            <a:srgbClr val="FF6600"/>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lt1"/>
              </a:solidFill>
              <a:latin typeface="Montserrat ExtraBold"/>
              <a:ea typeface="Montserrat ExtraBold"/>
              <a:cs typeface="Montserrat ExtraBold"/>
              <a:sym typeface="Montserrat ExtraBold"/>
            </a:endParaRPr>
          </a:p>
        </p:txBody>
      </p:sp>
      <p:sp>
        <p:nvSpPr>
          <p:cNvPr id="278" name="Google Shape;278;p16"/>
          <p:cNvSpPr txBox="1"/>
          <p:nvPr/>
        </p:nvSpPr>
        <p:spPr>
          <a:xfrm>
            <a:off x="5973449" y="3310152"/>
            <a:ext cx="13152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lt1"/>
                </a:solidFill>
                <a:latin typeface="Montserrat ExtraBold"/>
                <a:ea typeface="Montserrat ExtraBold"/>
                <a:cs typeface="Montserrat ExtraBold"/>
                <a:sym typeface="Montserrat ExtraBold"/>
              </a:rPr>
              <a:t>If every student had opportunities such as these made possible through DI, our children would undoubtedly be future-ready!”</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chemeClr val="lt1"/>
                </a:solidFill>
                <a:latin typeface="Montserrat ExtraBold"/>
                <a:ea typeface="Montserrat ExtraBold"/>
                <a:cs typeface="Montserrat ExtraBold"/>
                <a:sym typeface="Montserrat ExtraBold"/>
              </a:rPr>
              <a:t>Helen Soule, Former Executive Director at Partnership for 21st Century Learning</a:t>
            </a:r>
            <a:endParaRPr b="0" i="0" sz="1400" u="none" cap="none" strike="noStrike">
              <a:solidFill>
                <a:srgbClr val="000000"/>
              </a:solidFill>
              <a:latin typeface="Arial"/>
              <a:ea typeface="Arial"/>
              <a:cs typeface="Arial"/>
              <a:sym typeface="Arial"/>
            </a:endParaRPr>
          </a:p>
        </p:txBody>
      </p:sp>
      <p:sp>
        <p:nvSpPr>
          <p:cNvPr id="279" name="Google Shape;279;p16"/>
          <p:cNvSpPr txBox="1"/>
          <p:nvPr/>
        </p:nvSpPr>
        <p:spPr>
          <a:xfrm>
            <a:off x="5682228" y="3169557"/>
            <a:ext cx="357900" cy="88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175"/>
              <a:buFont typeface="Arial"/>
              <a:buNone/>
            </a:pPr>
            <a:r>
              <a:rPr b="1" i="0" lang="en-GB" sz="5175" u="none" cap="none" strike="noStrike">
                <a:solidFill>
                  <a:schemeClr val="lt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pic>
        <p:nvPicPr>
          <p:cNvPr id="280" name="Google Shape;280;p16"/>
          <p:cNvPicPr preferRelativeResize="0"/>
          <p:nvPr>
            <p:ph idx="7" type="pic"/>
          </p:nvPr>
        </p:nvPicPr>
        <p:blipFill rotWithShape="1">
          <a:blip r:embed="rId3">
            <a:alphaModFix/>
          </a:blip>
          <a:srcRect b="0" l="0" r="0" t="0"/>
          <a:stretch/>
        </p:blipFill>
        <p:spPr>
          <a:xfrm>
            <a:off x="3847466" y="3244755"/>
            <a:ext cx="1713300" cy="1608600"/>
          </a:xfrm>
          <a:prstGeom prst="rect">
            <a:avLst/>
          </a:prstGeom>
          <a:noFill/>
          <a:ln>
            <a:noFill/>
          </a:ln>
        </p:spPr>
      </p:pic>
      <p:pic>
        <p:nvPicPr>
          <p:cNvPr id="281" name="Google Shape;281;p16"/>
          <p:cNvPicPr preferRelativeResize="0"/>
          <p:nvPr>
            <p:ph idx="3" type="pic"/>
          </p:nvPr>
        </p:nvPicPr>
        <p:blipFill rotWithShape="1">
          <a:blip r:embed="rId4">
            <a:alphaModFix/>
          </a:blip>
          <a:srcRect b="0" l="0" r="0" t="0"/>
          <a:stretch/>
        </p:blipFill>
        <p:spPr>
          <a:xfrm>
            <a:off x="7429217" y="3244755"/>
            <a:ext cx="1713300" cy="1608600"/>
          </a:xfrm>
          <a:prstGeom prst="rect">
            <a:avLst/>
          </a:prstGeom>
          <a:noFill/>
          <a:ln>
            <a:noFill/>
          </a:ln>
        </p:spPr>
      </p:pic>
      <p:sp>
        <p:nvSpPr>
          <p:cNvPr id="282" name="Google Shape;282;p16"/>
          <p:cNvSpPr txBox="1"/>
          <p:nvPr/>
        </p:nvSpPr>
        <p:spPr>
          <a:xfrm>
            <a:off x="534674" y="3539256"/>
            <a:ext cx="1315200" cy="11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lt1"/>
                </a:solidFill>
                <a:latin typeface="Montserrat ExtraBold"/>
                <a:ea typeface="Montserrat ExtraBold"/>
                <a:cs typeface="Montserrat ExtraBold"/>
                <a:sym typeface="Montserrat ExtraBold"/>
              </a:rPr>
              <a:t>These students will be the ones that take the rockets NASA is working on now to destinations unknown.”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chemeClr val="lt1"/>
                </a:solidFill>
                <a:latin typeface="Montserrat ExtraBold"/>
                <a:ea typeface="Montserrat ExtraBold"/>
                <a:cs typeface="Montserrat ExtraBold"/>
                <a:sym typeface="Montserrat ExtraBold"/>
              </a:rPr>
              <a:t>Tammy Rowan, NASA</a:t>
            </a:r>
            <a:endParaRPr b="0" i="0" sz="1400" u="none" cap="none" strike="noStrike">
              <a:solidFill>
                <a:srgbClr val="000000"/>
              </a:solidFill>
              <a:latin typeface="Arial"/>
              <a:ea typeface="Arial"/>
              <a:cs typeface="Arial"/>
              <a:sym typeface="Arial"/>
            </a:endParaRPr>
          </a:p>
        </p:txBody>
      </p:sp>
      <p:sp>
        <p:nvSpPr>
          <p:cNvPr id="283" name="Google Shape;283;p16"/>
          <p:cNvSpPr txBox="1"/>
          <p:nvPr/>
        </p:nvSpPr>
        <p:spPr>
          <a:xfrm>
            <a:off x="243453" y="3404704"/>
            <a:ext cx="357900" cy="88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175"/>
              <a:buFont typeface="Arial"/>
              <a:buNone/>
            </a:pPr>
            <a:r>
              <a:rPr b="1" i="0" lang="en-GB" sz="5175" u="none" cap="none" strike="noStrike">
                <a:solidFill>
                  <a:schemeClr val="lt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pic>
        <p:nvPicPr>
          <p:cNvPr id="284" name="Google Shape;284;p16"/>
          <p:cNvPicPr preferRelativeResize="0"/>
          <p:nvPr>
            <p:ph idx="2" type="pic"/>
          </p:nvPr>
        </p:nvPicPr>
        <p:blipFill rotWithShape="1">
          <a:blip r:embed="rId5">
            <a:alphaModFix/>
          </a:blip>
          <a:srcRect b="0" l="0" r="0" t="0"/>
          <a:stretch/>
        </p:blipFill>
        <p:spPr>
          <a:xfrm>
            <a:off x="2071911" y="3244755"/>
            <a:ext cx="1713300" cy="1608600"/>
          </a:xfrm>
          <a:prstGeom prst="rect">
            <a:avLst/>
          </a:prstGeom>
          <a:noFill/>
          <a:ln>
            <a:noFill/>
          </a:ln>
        </p:spPr>
      </p:pic>
      <p:sp>
        <p:nvSpPr>
          <p:cNvPr id="285" name="Google Shape;285;p16"/>
          <p:cNvSpPr txBox="1"/>
          <p:nvPr/>
        </p:nvSpPr>
        <p:spPr>
          <a:xfrm>
            <a:off x="540000" y="1162463"/>
            <a:ext cx="3903900" cy="142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GB">
                <a:latin typeface="Montserrat ExtraBold"/>
                <a:ea typeface="Montserrat ExtraBold"/>
                <a:cs typeface="Montserrat ExtraBold"/>
                <a:sym typeface="Montserrat ExtraBold"/>
              </a:rPr>
              <a:t>Durable </a:t>
            </a:r>
            <a:r>
              <a:rPr b="0" i="0" lang="en-GB" sz="1400" u="none" cap="none" strike="noStrike">
                <a:solidFill>
                  <a:srgbClr val="000000"/>
                </a:solidFill>
                <a:latin typeface="Montserrat ExtraBold"/>
                <a:ea typeface="Montserrat ExtraBold"/>
                <a:cs typeface="Montserrat ExtraBold"/>
                <a:sym typeface="Montserrat ExtraBold"/>
              </a:rPr>
              <a:t>Skills</a:t>
            </a:r>
            <a:endParaRPr b="0" i="0" sz="1400" u="none" cap="none" strike="noStrike">
              <a:solidFill>
                <a:srgbClr val="000000"/>
              </a:solidFill>
              <a:latin typeface="Montserrat ExtraBold"/>
              <a:ea typeface="Montserrat ExtraBold"/>
              <a:cs typeface="Montserrat ExtraBold"/>
              <a:sym typeface="Montserrat ExtraBold"/>
            </a:endParaRPr>
          </a:p>
        </p:txBody>
      </p:sp>
      <p:sp>
        <p:nvSpPr>
          <p:cNvPr id="286" name="Google Shape;286;p16"/>
          <p:cNvSpPr txBox="1"/>
          <p:nvPr/>
        </p:nvSpPr>
        <p:spPr>
          <a:xfrm>
            <a:off x="4712100" y="1162475"/>
            <a:ext cx="3837900" cy="142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GB">
                <a:latin typeface="Montserrat ExtraBold"/>
                <a:ea typeface="Montserrat ExtraBold"/>
                <a:cs typeface="Montserrat ExtraBold"/>
                <a:sym typeface="Montserrat ExtraBold"/>
              </a:rPr>
              <a:t>Technical </a:t>
            </a:r>
            <a:r>
              <a:rPr b="0" i="0" lang="en-GB" sz="1400" u="none" cap="none" strike="noStrike">
                <a:solidFill>
                  <a:srgbClr val="000000"/>
                </a:solidFill>
                <a:latin typeface="Montserrat ExtraBold"/>
                <a:ea typeface="Montserrat ExtraBold"/>
                <a:cs typeface="Montserrat ExtraBold"/>
                <a:sym typeface="Montserrat ExtraBold"/>
              </a:rPr>
              <a:t>Knowledge</a:t>
            </a:r>
            <a:endParaRPr b="0" i="0" sz="1400" u="none" cap="none" strike="noStrik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7"/>
          <p:cNvSpPr txBox="1"/>
          <p:nvPr/>
        </p:nvSpPr>
        <p:spPr>
          <a:xfrm>
            <a:off x="4878004" y="2508182"/>
            <a:ext cx="3636000" cy="21750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200"/>
              <a:buFont typeface="Arial"/>
              <a:buNone/>
            </a:pPr>
            <a:r>
              <a:rPr b="1" i="0" lang="en-GB" sz="1200" u="none" cap="none" strike="noStrike">
                <a:solidFill>
                  <a:srgbClr val="8000FF"/>
                </a:solidFill>
                <a:latin typeface="Open Sans"/>
                <a:ea typeface="Open Sans"/>
                <a:cs typeface="Open Sans"/>
                <a:sym typeface="Open Sans"/>
              </a:rPr>
              <a:t>GLOBAL FINALS COSTS</a:t>
            </a:r>
            <a:endParaRPr b="1" i="0" sz="1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975"/>
              <a:buFont typeface="Arial"/>
              <a:buNone/>
            </a:pPr>
            <a:r>
              <a:t/>
            </a:r>
            <a:endParaRPr b="0" i="0" sz="975" u="none" cap="none" strike="noStrike">
              <a:solidFill>
                <a:srgbClr val="8000FF"/>
              </a:solidFill>
              <a:latin typeface="Open Sans"/>
              <a:ea typeface="Open Sans"/>
              <a:cs typeface="Open Sans"/>
              <a:sym typeface="Open Sans"/>
            </a:endParaRPr>
          </a:p>
        </p:txBody>
      </p:sp>
      <p:sp>
        <p:nvSpPr>
          <p:cNvPr id="293" name="Google Shape;293;p17"/>
          <p:cNvSpPr txBox="1"/>
          <p:nvPr/>
        </p:nvSpPr>
        <p:spPr>
          <a:xfrm>
            <a:off x="540008" y="402959"/>
            <a:ext cx="77592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Team Investment in DI</a:t>
            </a:r>
            <a:endParaRPr b="0" i="0" sz="1400" u="none" cap="none" strike="noStrike">
              <a:solidFill>
                <a:srgbClr val="000000"/>
              </a:solidFill>
              <a:latin typeface="Arial"/>
              <a:ea typeface="Arial"/>
              <a:cs typeface="Arial"/>
              <a:sym typeface="Arial"/>
            </a:endParaRPr>
          </a:p>
        </p:txBody>
      </p:sp>
      <p:sp>
        <p:nvSpPr>
          <p:cNvPr id="294" name="Google Shape;294;p17"/>
          <p:cNvSpPr txBox="1"/>
          <p:nvPr/>
        </p:nvSpPr>
        <p:spPr>
          <a:xfrm>
            <a:off x="540008" y="239941"/>
            <a:ext cx="3283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HOW YOU CAN HELP</a:t>
            </a:r>
            <a:endParaRPr b="0" i="0" sz="1400" u="none" cap="none" strike="noStrike">
              <a:solidFill>
                <a:srgbClr val="8000FF"/>
              </a:solidFill>
              <a:latin typeface="Arial"/>
              <a:ea typeface="Arial"/>
              <a:cs typeface="Arial"/>
              <a:sym typeface="Arial"/>
            </a:endParaRPr>
          </a:p>
        </p:txBody>
      </p:sp>
      <p:sp>
        <p:nvSpPr>
          <p:cNvPr id="295" name="Google Shape;295;p17"/>
          <p:cNvSpPr txBox="1"/>
          <p:nvPr/>
        </p:nvSpPr>
        <p:spPr>
          <a:xfrm>
            <a:off x="625730" y="2508182"/>
            <a:ext cx="3691800" cy="20265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200"/>
              <a:buFont typeface="Arial"/>
              <a:buNone/>
            </a:pPr>
            <a:r>
              <a:rPr b="1" i="0" lang="en-GB" sz="1200" u="none" cap="none" strike="noStrike">
                <a:solidFill>
                  <a:srgbClr val="8000FF"/>
                </a:solidFill>
                <a:latin typeface="Open Sans"/>
                <a:ea typeface="Open Sans"/>
                <a:cs typeface="Open Sans"/>
                <a:sym typeface="Open Sans"/>
              </a:rPr>
              <a:t>LOCAL TEAM CHALLENGE COSTS</a:t>
            </a:r>
            <a:endParaRPr b="1" i="0" sz="1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975"/>
              <a:buFont typeface="Arial"/>
              <a:buNone/>
            </a:pPr>
            <a:r>
              <a:t/>
            </a:r>
            <a:endParaRPr b="0" i="0" sz="975" u="none" cap="none" strike="noStrike">
              <a:solidFill>
                <a:srgbClr val="8000FF"/>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750"/>
              <a:buFont typeface="Arial"/>
              <a:buNone/>
            </a:pPr>
            <a:r>
              <a:rPr b="0" i="0" lang="en-GB" sz="750" u="none" cap="none" strike="noStrike">
                <a:solidFill>
                  <a:srgbClr val="000000"/>
                </a:solidFill>
                <a:latin typeface="Open Sans"/>
                <a:ea typeface="Open Sans"/>
                <a:cs typeface="Open Sans"/>
                <a:sym typeface="Open Sans"/>
              </a:rPr>
              <a:t> </a:t>
            </a:r>
            <a:endParaRPr b="0" i="0" sz="900" u="none" cap="none" strike="noStrike">
              <a:solidFill>
                <a:srgbClr val="000000"/>
              </a:solidFill>
              <a:latin typeface="Open Sans"/>
              <a:ea typeface="Open Sans"/>
              <a:cs typeface="Open Sans"/>
              <a:sym typeface="Open Sans"/>
            </a:endParaRPr>
          </a:p>
        </p:txBody>
      </p:sp>
      <p:pic>
        <p:nvPicPr>
          <p:cNvPr descr="space_camp.jpg" id="296" name="Google Shape;296;p17"/>
          <p:cNvPicPr preferRelativeResize="0"/>
          <p:nvPr/>
        </p:nvPicPr>
        <p:blipFill rotWithShape="1">
          <a:blip r:embed="rId3">
            <a:alphaModFix/>
          </a:blip>
          <a:srcRect b="0" l="0" r="0" t="0"/>
          <a:stretch/>
        </p:blipFill>
        <p:spPr>
          <a:xfrm>
            <a:off x="652343" y="1567123"/>
            <a:ext cx="3509963" cy="909638"/>
          </a:xfrm>
          <a:prstGeom prst="rect">
            <a:avLst/>
          </a:prstGeom>
          <a:noFill/>
          <a:ln>
            <a:noFill/>
          </a:ln>
        </p:spPr>
      </p:pic>
      <p:pic>
        <p:nvPicPr>
          <p:cNvPr descr="china_invitational.jpg" id="297" name="Google Shape;297;p17"/>
          <p:cNvPicPr preferRelativeResize="0"/>
          <p:nvPr/>
        </p:nvPicPr>
        <p:blipFill rotWithShape="1">
          <a:blip r:embed="rId4">
            <a:alphaModFix/>
          </a:blip>
          <a:srcRect b="0" l="0" r="0" t="0"/>
          <a:stretch/>
        </p:blipFill>
        <p:spPr>
          <a:xfrm>
            <a:off x="4919292" y="1567503"/>
            <a:ext cx="3509963" cy="909638"/>
          </a:xfrm>
          <a:prstGeom prst="rect">
            <a:avLst/>
          </a:prstGeom>
          <a:noFill/>
          <a:ln>
            <a:noFill/>
          </a:ln>
        </p:spPr>
      </p:pic>
      <p:sp>
        <p:nvSpPr>
          <p:cNvPr id="298" name="Google Shape;298;p17"/>
          <p:cNvSpPr txBox="1"/>
          <p:nvPr/>
        </p:nvSpPr>
        <p:spPr>
          <a:xfrm>
            <a:off x="540000" y="1108650"/>
            <a:ext cx="77592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Open Sans"/>
                <a:ea typeface="Open Sans"/>
                <a:cs typeface="Open Sans"/>
                <a:sym typeface="Open Sans"/>
              </a:rPr>
              <a:t>Our team has invested  &lt;fill in hours&gt; hours over &lt;fill in weeks&gt; weeks developing our skills and solution.</a:t>
            </a:r>
            <a:endParaRPr b="0" i="0" sz="1100" u="none" cap="none" strike="noStrike">
              <a:solidFill>
                <a:srgbClr val="000000"/>
              </a:solidFill>
              <a:latin typeface="Open Sans"/>
              <a:ea typeface="Open Sans"/>
              <a:cs typeface="Open Sans"/>
              <a:sym typeface="Open Sans"/>
            </a:endParaRPr>
          </a:p>
        </p:txBody>
      </p:sp>
      <p:graphicFrame>
        <p:nvGraphicFramePr>
          <p:cNvPr id="299" name="Google Shape;299;p17"/>
          <p:cNvGraphicFramePr/>
          <p:nvPr/>
        </p:nvGraphicFramePr>
        <p:xfrm>
          <a:off x="678957" y="2873308"/>
          <a:ext cx="3000000" cy="3000000"/>
        </p:xfrm>
        <a:graphic>
          <a:graphicData uri="http://schemas.openxmlformats.org/drawingml/2006/table">
            <a:tbl>
              <a:tblPr bandRow="1" firstRow="1">
                <a:noFill/>
                <a:tableStyleId>{4FA509DB-83A8-41A7-B3DE-FEA634A6C8E5}</a:tableStyleId>
              </a:tblPr>
              <a:tblGrid>
                <a:gridCol w="2438550"/>
                <a:gridCol w="1018175"/>
              </a:tblGrid>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Team Number Cost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$105</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Materials for Solution</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Travel to Tournament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Tournament Fees</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Affiliate Fees</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Total Invested:</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00" name="Google Shape;300;p17"/>
          <p:cNvGraphicFramePr/>
          <p:nvPr/>
        </p:nvGraphicFramePr>
        <p:xfrm>
          <a:off x="4919292" y="2873307"/>
          <a:ext cx="3000000" cy="3000000"/>
        </p:xfrm>
        <a:graphic>
          <a:graphicData uri="http://schemas.openxmlformats.org/drawingml/2006/table">
            <a:tbl>
              <a:tblPr bandRow="1" firstRow="1">
                <a:noFill/>
                <a:tableStyleId>{4FA509DB-83A8-41A7-B3DE-FEA634A6C8E5}</a:tableStyleId>
              </a:tblPr>
              <a:tblGrid>
                <a:gridCol w="2475450"/>
                <a:gridCol w="1034525"/>
              </a:tblGrid>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Event</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$5,500</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Open Sans"/>
                          <a:ea typeface="Open Sans"/>
                          <a:cs typeface="Open Sans"/>
                          <a:sym typeface="Open Sans"/>
                        </a:rPr>
                        <a:t>Hotel/Food</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Open Sans"/>
                          <a:ea typeface="Open Sans"/>
                          <a:cs typeface="Open Sans"/>
                          <a:sym typeface="Open Sans"/>
                        </a:rPr>
                        <a:t>$</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Flight/Ground Transportation</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Visa/Travel Insurance</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Prop Shipment</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T-shirts and Trading Pins</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8950">
                <a:tc>
                  <a:txBody>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latin typeface="Open Sans"/>
                          <a:ea typeface="Open Sans"/>
                          <a:cs typeface="Open Sans"/>
                          <a:sym typeface="Open Sans"/>
                        </a:rPr>
                        <a:t>Total Needed:</a:t>
                      </a:r>
                      <a:endParaRPr sz="1400" u="none" cap="none" strike="noStrike"/>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latin typeface="Open Sans"/>
                        <a:ea typeface="Open Sans"/>
                        <a:cs typeface="Open Sans"/>
                        <a:sym typeface="Open Sans"/>
                      </a:endParaRPr>
                    </a:p>
                  </a:txBody>
                  <a:tcPr marT="17150" marB="17150" marR="34300" marL="34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8"/>
          <p:cNvSpPr txBox="1"/>
          <p:nvPr/>
        </p:nvSpPr>
        <p:spPr>
          <a:xfrm>
            <a:off x="557408" y="418184"/>
            <a:ext cx="52602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Sponsorship Levels</a:t>
            </a:r>
            <a:endParaRPr b="1" i="0" sz="2700" u="none" cap="none" strike="noStrike">
              <a:solidFill>
                <a:schemeClr val="lt2"/>
              </a:solidFill>
              <a:latin typeface="Montserrat ExtraBold"/>
              <a:ea typeface="Montserrat ExtraBold"/>
              <a:cs typeface="Montserrat ExtraBold"/>
              <a:sym typeface="Montserrat ExtraBold"/>
            </a:endParaRPr>
          </a:p>
        </p:txBody>
      </p:sp>
      <p:sp>
        <p:nvSpPr>
          <p:cNvPr id="307" name="Google Shape;307;p18"/>
          <p:cNvSpPr txBox="1"/>
          <p:nvPr/>
        </p:nvSpPr>
        <p:spPr>
          <a:xfrm>
            <a:off x="557408" y="255166"/>
            <a:ext cx="3283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HOW YOU CAN HELP</a:t>
            </a:r>
            <a:endParaRPr b="0" i="0" sz="1400" u="none" cap="none" strike="noStrike">
              <a:solidFill>
                <a:srgbClr val="8000FF"/>
              </a:solidFill>
              <a:latin typeface="Arial"/>
              <a:ea typeface="Arial"/>
              <a:cs typeface="Arial"/>
              <a:sym typeface="Arial"/>
            </a:endParaRPr>
          </a:p>
        </p:txBody>
      </p:sp>
      <p:grpSp>
        <p:nvGrpSpPr>
          <p:cNvPr id="308" name="Google Shape;308;p18"/>
          <p:cNvGrpSpPr/>
          <p:nvPr/>
        </p:nvGrpSpPr>
        <p:grpSpPr>
          <a:xfrm>
            <a:off x="1894423" y="1712929"/>
            <a:ext cx="1274382" cy="2733540"/>
            <a:chOff x="3860800" y="2333377"/>
            <a:chExt cx="4445000" cy="9275671"/>
          </a:xfrm>
        </p:grpSpPr>
        <p:sp>
          <p:nvSpPr>
            <p:cNvPr id="309" name="Google Shape;309;p18"/>
            <p:cNvSpPr/>
            <p:nvPr/>
          </p:nvSpPr>
          <p:spPr>
            <a:xfrm>
              <a:off x="3860800" y="2709458"/>
              <a:ext cx="4445000" cy="8899590"/>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10" name="Google Shape;310;p18"/>
            <p:cNvSpPr/>
            <p:nvPr/>
          </p:nvSpPr>
          <p:spPr>
            <a:xfrm>
              <a:off x="3860800" y="2333377"/>
              <a:ext cx="4445000" cy="1306906"/>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$4000</a:t>
              </a:r>
              <a:endParaRPr b="0" i="0" sz="1400" u="none" cap="none" strike="noStrike">
                <a:solidFill>
                  <a:srgbClr val="000000"/>
                </a:solidFill>
                <a:latin typeface="Arial"/>
                <a:ea typeface="Arial"/>
                <a:cs typeface="Arial"/>
                <a:sym typeface="Arial"/>
              </a:endParaRPr>
            </a:p>
          </p:txBody>
        </p:sp>
        <p:sp>
          <p:nvSpPr>
            <p:cNvPr id="311" name="Google Shape;311;p18"/>
            <p:cNvSpPr txBox="1"/>
            <p:nvPr/>
          </p:nvSpPr>
          <p:spPr>
            <a:xfrm>
              <a:off x="4013841" y="4115880"/>
              <a:ext cx="4138919" cy="14099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Place benefits here.</a:t>
              </a:r>
              <a:endParaRPr b="0" i="0" sz="825" u="none" cap="none" strike="noStrike">
                <a:solidFill>
                  <a:srgbClr val="000000"/>
                </a:solidFill>
                <a:latin typeface="Open Sans"/>
                <a:ea typeface="Open Sans"/>
                <a:cs typeface="Open Sans"/>
                <a:sym typeface="Open Sans"/>
              </a:endParaRPr>
            </a:p>
          </p:txBody>
        </p:sp>
      </p:grpSp>
      <p:grpSp>
        <p:nvGrpSpPr>
          <p:cNvPr id="312" name="Google Shape;312;p18"/>
          <p:cNvGrpSpPr/>
          <p:nvPr/>
        </p:nvGrpSpPr>
        <p:grpSpPr>
          <a:xfrm>
            <a:off x="7246582" y="1712779"/>
            <a:ext cx="1299680" cy="2758579"/>
            <a:chOff x="3860800" y="2268750"/>
            <a:chExt cx="4533240" cy="10134382"/>
          </a:xfrm>
        </p:grpSpPr>
        <p:sp>
          <p:nvSpPr>
            <p:cNvPr id="313" name="Google Shape;313;p18"/>
            <p:cNvSpPr/>
            <p:nvPr/>
          </p:nvSpPr>
          <p:spPr>
            <a:xfrm>
              <a:off x="3860800" y="2675819"/>
              <a:ext cx="4445000" cy="9727313"/>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14" name="Google Shape;314;p18"/>
            <p:cNvSpPr/>
            <p:nvPr/>
          </p:nvSpPr>
          <p:spPr>
            <a:xfrm>
              <a:off x="3860800" y="2268750"/>
              <a:ext cx="4445000" cy="1414594"/>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$15,000</a:t>
              </a:r>
              <a:endParaRPr b="0" i="0" sz="1400" u="none" cap="none" strike="noStrike">
                <a:solidFill>
                  <a:srgbClr val="000000"/>
                </a:solidFill>
                <a:latin typeface="Arial"/>
                <a:ea typeface="Arial"/>
                <a:cs typeface="Arial"/>
                <a:sym typeface="Arial"/>
              </a:endParaRPr>
            </a:p>
          </p:txBody>
        </p:sp>
        <p:sp>
          <p:nvSpPr>
            <p:cNvPr id="315" name="Google Shape;315;p18"/>
            <p:cNvSpPr txBox="1"/>
            <p:nvPr/>
          </p:nvSpPr>
          <p:spPr>
            <a:xfrm>
              <a:off x="3949040" y="4168162"/>
              <a:ext cx="4445000" cy="93266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Place benefits here.</a:t>
              </a:r>
              <a:endParaRPr b="0" i="0" sz="1400" u="none" cap="none" strike="noStrike">
                <a:solidFill>
                  <a:srgbClr val="000000"/>
                </a:solidFill>
                <a:latin typeface="Arial"/>
                <a:ea typeface="Arial"/>
                <a:cs typeface="Arial"/>
                <a:sym typeface="Arial"/>
              </a:endParaRPr>
            </a:p>
          </p:txBody>
        </p:sp>
      </p:grpSp>
      <p:grpSp>
        <p:nvGrpSpPr>
          <p:cNvPr id="316" name="Google Shape;316;p18"/>
          <p:cNvGrpSpPr/>
          <p:nvPr/>
        </p:nvGrpSpPr>
        <p:grpSpPr>
          <a:xfrm>
            <a:off x="3232589" y="1712798"/>
            <a:ext cx="1289189" cy="2733071"/>
            <a:chOff x="3860800" y="2765520"/>
            <a:chExt cx="4496648" cy="9434143"/>
          </a:xfrm>
        </p:grpSpPr>
        <p:sp>
          <p:nvSpPr>
            <p:cNvPr id="317" name="Google Shape;317;p18"/>
            <p:cNvSpPr/>
            <p:nvPr/>
          </p:nvSpPr>
          <p:spPr>
            <a:xfrm>
              <a:off x="3860800" y="3148027"/>
              <a:ext cx="4445000" cy="9051636"/>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18" name="Google Shape;318;p18"/>
            <p:cNvSpPr/>
            <p:nvPr/>
          </p:nvSpPr>
          <p:spPr>
            <a:xfrm>
              <a:off x="3860800" y="2765520"/>
              <a:ext cx="4445000" cy="1329228"/>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$7500</a:t>
              </a:r>
              <a:endParaRPr b="0" i="0" sz="1400" u="none" cap="none" strike="noStrike">
                <a:solidFill>
                  <a:srgbClr val="000000"/>
                </a:solidFill>
                <a:latin typeface="Arial"/>
                <a:ea typeface="Arial"/>
                <a:cs typeface="Arial"/>
                <a:sym typeface="Arial"/>
              </a:endParaRPr>
            </a:p>
          </p:txBody>
        </p:sp>
        <p:sp>
          <p:nvSpPr>
            <p:cNvPr id="319" name="Google Shape;319;p18"/>
            <p:cNvSpPr txBox="1"/>
            <p:nvPr/>
          </p:nvSpPr>
          <p:spPr>
            <a:xfrm>
              <a:off x="3912449" y="4578477"/>
              <a:ext cx="4444999" cy="87637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Place benefits here.</a:t>
              </a:r>
              <a:endParaRPr b="0" i="0" sz="1400" u="none" cap="none" strike="noStrike">
                <a:solidFill>
                  <a:srgbClr val="000000"/>
                </a:solidFill>
                <a:latin typeface="Arial"/>
                <a:ea typeface="Arial"/>
                <a:cs typeface="Arial"/>
                <a:sym typeface="Arial"/>
              </a:endParaRPr>
            </a:p>
          </p:txBody>
        </p:sp>
      </p:grpSp>
      <p:grpSp>
        <p:nvGrpSpPr>
          <p:cNvPr id="320" name="Google Shape;320;p18"/>
          <p:cNvGrpSpPr/>
          <p:nvPr/>
        </p:nvGrpSpPr>
        <p:grpSpPr>
          <a:xfrm>
            <a:off x="4571841" y="1712929"/>
            <a:ext cx="1274383" cy="2733552"/>
            <a:chOff x="3860799" y="2267753"/>
            <a:chExt cx="4445004" cy="10064626"/>
          </a:xfrm>
        </p:grpSpPr>
        <p:sp>
          <p:nvSpPr>
            <p:cNvPr id="321" name="Google Shape;321;p18"/>
            <p:cNvSpPr/>
            <p:nvPr/>
          </p:nvSpPr>
          <p:spPr>
            <a:xfrm>
              <a:off x="3860803" y="2675819"/>
              <a:ext cx="4445000" cy="9656560"/>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22" name="Google Shape;322;p18"/>
            <p:cNvSpPr/>
            <p:nvPr/>
          </p:nvSpPr>
          <p:spPr>
            <a:xfrm>
              <a:off x="3860801" y="2267753"/>
              <a:ext cx="4445000" cy="1418067"/>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$10,000</a:t>
              </a:r>
              <a:endParaRPr b="0" i="0" sz="1400" u="none" cap="none" strike="noStrike">
                <a:solidFill>
                  <a:srgbClr val="000000"/>
                </a:solidFill>
                <a:latin typeface="Arial"/>
                <a:ea typeface="Arial"/>
                <a:cs typeface="Arial"/>
                <a:sym typeface="Arial"/>
              </a:endParaRPr>
            </a:p>
          </p:txBody>
        </p:sp>
        <p:sp>
          <p:nvSpPr>
            <p:cNvPr id="323" name="Google Shape;323;p18"/>
            <p:cNvSpPr txBox="1"/>
            <p:nvPr/>
          </p:nvSpPr>
          <p:spPr>
            <a:xfrm>
              <a:off x="3860799" y="4283742"/>
              <a:ext cx="4445001" cy="9349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Place benefits here.</a:t>
              </a:r>
              <a:endParaRPr b="0" i="0" sz="1400" u="none" cap="none" strike="noStrike">
                <a:solidFill>
                  <a:srgbClr val="000000"/>
                </a:solidFill>
                <a:latin typeface="Arial"/>
                <a:ea typeface="Arial"/>
                <a:cs typeface="Arial"/>
                <a:sym typeface="Arial"/>
              </a:endParaRPr>
            </a:p>
          </p:txBody>
        </p:sp>
      </p:grpSp>
      <p:grpSp>
        <p:nvGrpSpPr>
          <p:cNvPr id="324" name="Google Shape;324;p18"/>
          <p:cNvGrpSpPr/>
          <p:nvPr/>
        </p:nvGrpSpPr>
        <p:grpSpPr>
          <a:xfrm>
            <a:off x="5907723" y="1712929"/>
            <a:ext cx="1279171" cy="2733552"/>
            <a:chOff x="3860800" y="2267755"/>
            <a:chExt cx="4461704" cy="10064626"/>
          </a:xfrm>
        </p:grpSpPr>
        <p:sp>
          <p:nvSpPr>
            <p:cNvPr id="325" name="Google Shape;325;p18"/>
            <p:cNvSpPr/>
            <p:nvPr/>
          </p:nvSpPr>
          <p:spPr>
            <a:xfrm>
              <a:off x="3860800" y="2675819"/>
              <a:ext cx="4445000" cy="9656562"/>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26" name="Google Shape;326;p18"/>
            <p:cNvSpPr/>
            <p:nvPr/>
          </p:nvSpPr>
          <p:spPr>
            <a:xfrm>
              <a:off x="3860800" y="2267755"/>
              <a:ext cx="4445000" cy="1418064"/>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$12,500</a:t>
              </a:r>
              <a:endParaRPr b="0" i="0" sz="1400" u="none" cap="none" strike="noStrike">
                <a:solidFill>
                  <a:srgbClr val="000000"/>
                </a:solidFill>
                <a:latin typeface="Arial"/>
                <a:ea typeface="Arial"/>
                <a:cs typeface="Arial"/>
                <a:sym typeface="Arial"/>
              </a:endParaRPr>
            </a:p>
          </p:txBody>
        </p:sp>
        <p:sp>
          <p:nvSpPr>
            <p:cNvPr id="327" name="Google Shape;327;p18"/>
            <p:cNvSpPr txBox="1"/>
            <p:nvPr/>
          </p:nvSpPr>
          <p:spPr>
            <a:xfrm>
              <a:off x="3877505" y="4169201"/>
              <a:ext cx="4444999" cy="9349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Place benefits here.</a:t>
              </a:r>
              <a:endParaRPr b="0" i="0" sz="1400" u="none" cap="none" strike="noStrike">
                <a:solidFill>
                  <a:srgbClr val="000000"/>
                </a:solidFill>
                <a:latin typeface="Arial"/>
                <a:ea typeface="Arial"/>
                <a:cs typeface="Arial"/>
                <a:sym typeface="Arial"/>
              </a:endParaRPr>
            </a:p>
          </p:txBody>
        </p:sp>
      </p:grpSp>
      <p:grpSp>
        <p:nvGrpSpPr>
          <p:cNvPr id="328" name="Google Shape;328;p18"/>
          <p:cNvGrpSpPr/>
          <p:nvPr/>
        </p:nvGrpSpPr>
        <p:grpSpPr>
          <a:xfrm>
            <a:off x="556861" y="1712818"/>
            <a:ext cx="1274576" cy="2733026"/>
            <a:chOff x="3860123" y="2046242"/>
            <a:chExt cx="4445677" cy="10286133"/>
          </a:xfrm>
        </p:grpSpPr>
        <p:sp>
          <p:nvSpPr>
            <p:cNvPr id="329" name="Google Shape;329;p18"/>
            <p:cNvSpPr/>
            <p:nvPr/>
          </p:nvSpPr>
          <p:spPr>
            <a:xfrm>
              <a:off x="3860800" y="3276811"/>
              <a:ext cx="4445000" cy="9055564"/>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30" name="Google Shape;330;p18"/>
            <p:cNvSpPr/>
            <p:nvPr/>
          </p:nvSpPr>
          <p:spPr>
            <a:xfrm>
              <a:off x="3860800" y="2046242"/>
              <a:ext cx="4445000" cy="1449279"/>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$2000</a:t>
              </a:r>
              <a:endParaRPr b="0" i="0" sz="1400" u="none" cap="none" strike="noStrike">
                <a:solidFill>
                  <a:srgbClr val="000000"/>
                </a:solidFill>
                <a:latin typeface="Arial"/>
                <a:ea typeface="Arial"/>
                <a:cs typeface="Arial"/>
                <a:sym typeface="Arial"/>
              </a:endParaRPr>
            </a:p>
          </p:txBody>
        </p:sp>
        <p:sp>
          <p:nvSpPr>
            <p:cNvPr id="331" name="Google Shape;331;p18"/>
            <p:cNvSpPr txBox="1"/>
            <p:nvPr/>
          </p:nvSpPr>
          <p:spPr>
            <a:xfrm>
              <a:off x="3860123" y="3928858"/>
              <a:ext cx="4421606" cy="982791"/>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Place benefits here.</a:t>
              </a:r>
              <a:endParaRPr b="0" i="0" sz="1400" u="none" cap="none" strike="noStrike">
                <a:solidFill>
                  <a:srgbClr val="000000"/>
                </a:solidFill>
                <a:latin typeface="Arial"/>
                <a:ea typeface="Arial"/>
                <a:cs typeface="Arial"/>
                <a:sym typeface="Arial"/>
              </a:endParaRPr>
            </a:p>
          </p:txBody>
        </p:sp>
        <p:sp>
          <p:nvSpPr>
            <p:cNvPr id="332" name="Google Shape;332;p18"/>
            <p:cNvSpPr txBox="1"/>
            <p:nvPr/>
          </p:nvSpPr>
          <p:spPr>
            <a:xfrm>
              <a:off x="3860800" y="8215210"/>
              <a:ext cx="4445000" cy="14332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5"/>
                <a:buFont typeface="Arial"/>
                <a:buNone/>
              </a:pPr>
              <a:r>
                <a:t/>
              </a:r>
              <a:endParaRPr b="1" i="0" sz="1875" u="none" cap="none" strike="noStrike">
                <a:solidFill>
                  <a:srgbClr val="000000"/>
                </a:solidFill>
                <a:latin typeface="Montserrat ExtraBold"/>
                <a:ea typeface="Montserrat ExtraBold"/>
                <a:cs typeface="Montserrat ExtraBold"/>
                <a:sym typeface="Montserrat ExtraBold"/>
              </a:endParaRPr>
            </a:p>
          </p:txBody>
        </p:sp>
      </p:grpSp>
      <p:pic>
        <p:nvPicPr>
          <p:cNvPr id="333" name="Google Shape;333;p18"/>
          <p:cNvPicPr preferRelativeResize="0"/>
          <p:nvPr/>
        </p:nvPicPr>
        <p:blipFill rotWithShape="1">
          <a:blip r:embed="rId3">
            <a:alphaModFix/>
          </a:blip>
          <a:srcRect b="0" l="0" r="0" t="0"/>
          <a:stretch/>
        </p:blipFill>
        <p:spPr>
          <a:xfrm>
            <a:off x="557407" y="3197788"/>
            <a:ext cx="1274176" cy="1274176"/>
          </a:xfrm>
          <a:prstGeom prst="rect">
            <a:avLst/>
          </a:prstGeom>
          <a:noFill/>
          <a:ln>
            <a:noFill/>
          </a:ln>
        </p:spPr>
      </p:pic>
      <p:pic>
        <p:nvPicPr>
          <p:cNvPr descr="C:\Users\pcurtis\Documents\Adobe\Tier - 2.jpg" id="334" name="Google Shape;334;p18"/>
          <p:cNvPicPr preferRelativeResize="0"/>
          <p:nvPr/>
        </p:nvPicPr>
        <p:blipFill rotWithShape="1">
          <a:blip r:embed="rId4">
            <a:alphaModFix/>
          </a:blip>
          <a:srcRect b="0" l="0" r="0" t="0"/>
          <a:stretch/>
        </p:blipFill>
        <p:spPr>
          <a:xfrm>
            <a:off x="1898532" y="3196701"/>
            <a:ext cx="1276350" cy="1276350"/>
          </a:xfrm>
          <a:prstGeom prst="rect">
            <a:avLst/>
          </a:prstGeom>
          <a:noFill/>
          <a:ln>
            <a:noFill/>
          </a:ln>
        </p:spPr>
      </p:pic>
      <p:pic>
        <p:nvPicPr>
          <p:cNvPr descr="C:\Users\pcurtis\Documents\Adobe\Tier - 3.jpg" id="335" name="Google Shape;335;p18"/>
          <p:cNvPicPr preferRelativeResize="0"/>
          <p:nvPr/>
        </p:nvPicPr>
        <p:blipFill rotWithShape="1">
          <a:blip r:embed="rId5">
            <a:alphaModFix/>
          </a:blip>
          <a:srcRect b="0" l="0" r="0" t="0"/>
          <a:stretch/>
        </p:blipFill>
        <p:spPr>
          <a:xfrm>
            <a:off x="3233440" y="3197788"/>
            <a:ext cx="1276350" cy="1276350"/>
          </a:xfrm>
          <a:prstGeom prst="rect">
            <a:avLst/>
          </a:prstGeom>
          <a:noFill/>
          <a:ln>
            <a:noFill/>
          </a:ln>
        </p:spPr>
      </p:pic>
      <p:pic>
        <p:nvPicPr>
          <p:cNvPr descr="C:\Users\pcurtis\Documents\Adobe\Tier - 4.jpg" id="336" name="Google Shape;336;p18"/>
          <p:cNvPicPr preferRelativeResize="0"/>
          <p:nvPr/>
        </p:nvPicPr>
        <p:blipFill rotWithShape="1">
          <a:blip r:embed="rId6">
            <a:alphaModFix/>
          </a:blip>
          <a:srcRect b="0" l="0" r="0" t="0"/>
          <a:stretch/>
        </p:blipFill>
        <p:spPr>
          <a:xfrm>
            <a:off x="4572867" y="3195614"/>
            <a:ext cx="1276350" cy="1276350"/>
          </a:xfrm>
          <a:prstGeom prst="rect">
            <a:avLst/>
          </a:prstGeom>
          <a:noFill/>
          <a:ln>
            <a:noFill/>
          </a:ln>
        </p:spPr>
      </p:pic>
      <p:pic>
        <p:nvPicPr>
          <p:cNvPr id="337" name="Google Shape;337;p18"/>
          <p:cNvPicPr preferRelativeResize="0"/>
          <p:nvPr/>
        </p:nvPicPr>
        <p:blipFill rotWithShape="1">
          <a:blip r:embed="rId7">
            <a:alphaModFix/>
          </a:blip>
          <a:srcRect b="0" l="0" r="0" t="0"/>
          <a:stretch/>
        </p:blipFill>
        <p:spPr>
          <a:xfrm>
            <a:off x="5908476" y="3197897"/>
            <a:ext cx="1276350" cy="1276350"/>
          </a:xfrm>
          <a:prstGeom prst="rect">
            <a:avLst/>
          </a:prstGeom>
          <a:noFill/>
          <a:ln>
            <a:noFill/>
          </a:ln>
        </p:spPr>
      </p:pic>
      <p:pic>
        <p:nvPicPr>
          <p:cNvPr id="338" name="Google Shape;338;p18"/>
          <p:cNvPicPr preferRelativeResize="0"/>
          <p:nvPr/>
        </p:nvPicPr>
        <p:blipFill rotWithShape="1">
          <a:blip r:embed="rId8">
            <a:alphaModFix/>
          </a:blip>
          <a:srcRect b="0" l="0" r="0" t="0"/>
          <a:stretch/>
        </p:blipFill>
        <p:spPr>
          <a:xfrm>
            <a:off x="7254533" y="3197897"/>
            <a:ext cx="1276350" cy="1276350"/>
          </a:xfrm>
          <a:prstGeom prst="rect">
            <a:avLst/>
          </a:prstGeom>
          <a:noFill/>
          <a:ln>
            <a:noFill/>
          </a:ln>
        </p:spPr>
      </p:pic>
      <p:sp>
        <p:nvSpPr>
          <p:cNvPr id="339" name="Google Shape;339;p18"/>
          <p:cNvSpPr txBox="1"/>
          <p:nvPr/>
        </p:nvSpPr>
        <p:spPr>
          <a:xfrm>
            <a:off x="545901" y="1136400"/>
            <a:ext cx="7956300" cy="415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By sponsoring our team, we will have the opportunity to represent our Affiliate and continue to develop top skills needed to prepare us to be employable and active citizens in our home country.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9"/>
          <p:cNvSpPr txBox="1"/>
          <p:nvPr/>
        </p:nvSpPr>
        <p:spPr>
          <a:xfrm>
            <a:off x="540008" y="413784"/>
            <a:ext cx="52602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Sponsorship Levels</a:t>
            </a:r>
            <a:endParaRPr b="1" i="0" sz="2700" u="none" cap="none" strike="noStrike">
              <a:solidFill>
                <a:schemeClr val="lt2"/>
              </a:solidFill>
              <a:latin typeface="Montserrat ExtraBold"/>
              <a:ea typeface="Montserrat ExtraBold"/>
              <a:cs typeface="Montserrat ExtraBold"/>
              <a:sym typeface="Montserrat ExtraBold"/>
            </a:endParaRPr>
          </a:p>
        </p:txBody>
      </p:sp>
      <p:sp>
        <p:nvSpPr>
          <p:cNvPr id="346" name="Google Shape;346;p19"/>
          <p:cNvSpPr txBox="1"/>
          <p:nvPr/>
        </p:nvSpPr>
        <p:spPr>
          <a:xfrm>
            <a:off x="540008" y="250766"/>
            <a:ext cx="3283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HOW YOU CAN HELP</a:t>
            </a:r>
            <a:endParaRPr b="0" i="0" sz="1400" u="none" cap="none" strike="noStrike">
              <a:solidFill>
                <a:srgbClr val="8000FF"/>
              </a:solidFill>
              <a:latin typeface="Arial"/>
              <a:ea typeface="Arial"/>
              <a:cs typeface="Arial"/>
              <a:sym typeface="Arial"/>
            </a:endParaRPr>
          </a:p>
        </p:txBody>
      </p:sp>
      <p:grpSp>
        <p:nvGrpSpPr>
          <p:cNvPr id="347" name="Google Shape;347;p19"/>
          <p:cNvGrpSpPr/>
          <p:nvPr/>
        </p:nvGrpSpPr>
        <p:grpSpPr>
          <a:xfrm>
            <a:off x="1883464" y="1699895"/>
            <a:ext cx="1274564" cy="2733386"/>
            <a:chOff x="3860800" y="2333377"/>
            <a:chExt cx="4445000" cy="9275671"/>
          </a:xfrm>
        </p:grpSpPr>
        <p:sp>
          <p:nvSpPr>
            <p:cNvPr id="348" name="Google Shape;348;p19"/>
            <p:cNvSpPr/>
            <p:nvPr/>
          </p:nvSpPr>
          <p:spPr>
            <a:xfrm>
              <a:off x="3860800" y="2709458"/>
              <a:ext cx="4445000" cy="8899590"/>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49" name="Google Shape;349;p19"/>
            <p:cNvSpPr/>
            <p:nvPr/>
          </p:nvSpPr>
          <p:spPr>
            <a:xfrm>
              <a:off x="3860800" y="2333377"/>
              <a:ext cx="4445000" cy="1306906"/>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Room &amp; Board</a:t>
              </a:r>
              <a:endParaRPr b="0" i="0" sz="1400" u="none" cap="none" strike="noStrike">
                <a:solidFill>
                  <a:srgbClr val="000000"/>
                </a:solidFill>
                <a:latin typeface="Arial"/>
                <a:ea typeface="Arial"/>
                <a:cs typeface="Arial"/>
                <a:sym typeface="Arial"/>
              </a:endParaRPr>
            </a:p>
          </p:txBody>
        </p:sp>
        <p:sp>
          <p:nvSpPr>
            <p:cNvPr id="350" name="Google Shape;350;p19"/>
            <p:cNvSpPr txBox="1"/>
            <p:nvPr/>
          </p:nvSpPr>
          <p:spPr>
            <a:xfrm>
              <a:off x="4013841" y="4115880"/>
              <a:ext cx="4138919" cy="86165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$4,000 USD</a:t>
              </a:r>
              <a:endParaRPr b="0" i="0" sz="1400" u="none" cap="none" strike="noStrike">
                <a:solidFill>
                  <a:srgbClr val="000000"/>
                </a:solidFill>
                <a:latin typeface="Arial"/>
                <a:ea typeface="Arial"/>
                <a:cs typeface="Arial"/>
                <a:sym typeface="Arial"/>
              </a:endParaRPr>
            </a:p>
          </p:txBody>
        </p:sp>
      </p:grpSp>
      <p:grpSp>
        <p:nvGrpSpPr>
          <p:cNvPr id="351" name="Google Shape;351;p19"/>
          <p:cNvGrpSpPr/>
          <p:nvPr/>
        </p:nvGrpSpPr>
        <p:grpSpPr>
          <a:xfrm>
            <a:off x="7235622" y="1699895"/>
            <a:ext cx="1274564" cy="2759075"/>
            <a:chOff x="3860800" y="2268750"/>
            <a:chExt cx="4445000" cy="10134382"/>
          </a:xfrm>
        </p:grpSpPr>
        <p:sp>
          <p:nvSpPr>
            <p:cNvPr id="352" name="Google Shape;352;p19"/>
            <p:cNvSpPr/>
            <p:nvPr/>
          </p:nvSpPr>
          <p:spPr>
            <a:xfrm>
              <a:off x="3860800" y="2675819"/>
              <a:ext cx="4445000" cy="9727313"/>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53" name="Google Shape;353;p19"/>
            <p:cNvSpPr/>
            <p:nvPr/>
          </p:nvSpPr>
          <p:spPr>
            <a:xfrm>
              <a:off x="3860800" y="2268750"/>
              <a:ext cx="4445000" cy="1414594"/>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T-shirts &amp; Pins</a:t>
              </a:r>
              <a:endParaRPr b="0" i="0" sz="1400" u="none" cap="none" strike="noStrike">
                <a:solidFill>
                  <a:srgbClr val="000000"/>
                </a:solidFill>
                <a:latin typeface="Arial"/>
                <a:ea typeface="Arial"/>
                <a:cs typeface="Arial"/>
                <a:sym typeface="Arial"/>
              </a:endParaRPr>
            </a:p>
          </p:txBody>
        </p:sp>
        <p:sp>
          <p:nvSpPr>
            <p:cNvPr id="354" name="Google Shape;354;p19"/>
            <p:cNvSpPr txBox="1"/>
            <p:nvPr/>
          </p:nvSpPr>
          <p:spPr>
            <a:xfrm>
              <a:off x="3860800" y="4132996"/>
              <a:ext cx="4445000" cy="93266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$500</a:t>
              </a:r>
              <a:endParaRPr b="0" i="0" sz="1400" u="none" cap="none" strike="noStrike">
                <a:solidFill>
                  <a:srgbClr val="000000"/>
                </a:solidFill>
                <a:latin typeface="Arial"/>
                <a:ea typeface="Arial"/>
                <a:cs typeface="Arial"/>
                <a:sym typeface="Arial"/>
              </a:endParaRPr>
            </a:p>
          </p:txBody>
        </p:sp>
      </p:grpSp>
      <p:grpSp>
        <p:nvGrpSpPr>
          <p:cNvPr id="355" name="Google Shape;355;p19"/>
          <p:cNvGrpSpPr/>
          <p:nvPr/>
        </p:nvGrpSpPr>
        <p:grpSpPr>
          <a:xfrm>
            <a:off x="3222322" y="1699895"/>
            <a:ext cx="1274564" cy="2733386"/>
            <a:chOff x="3860800" y="2765520"/>
            <a:chExt cx="4445000" cy="9434143"/>
          </a:xfrm>
        </p:grpSpPr>
        <p:sp>
          <p:nvSpPr>
            <p:cNvPr id="356" name="Google Shape;356;p19"/>
            <p:cNvSpPr/>
            <p:nvPr/>
          </p:nvSpPr>
          <p:spPr>
            <a:xfrm>
              <a:off x="3860800" y="3148027"/>
              <a:ext cx="4445000" cy="9051636"/>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57" name="Google Shape;357;p19"/>
            <p:cNvSpPr/>
            <p:nvPr/>
          </p:nvSpPr>
          <p:spPr>
            <a:xfrm>
              <a:off x="3860800" y="2765520"/>
              <a:ext cx="4445000" cy="1329228"/>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Transportation</a:t>
              </a:r>
              <a:endParaRPr b="0" i="0" sz="1400" u="none" cap="none" strike="noStrike">
                <a:solidFill>
                  <a:srgbClr val="000000"/>
                </a:solidFill>
                <a:latin typeface="Arial"/>
                <a:ea typeface="Arial"/>
                <a:cs typeface="Arial"/>
                <a:sym typeface="Arial"/>
              </a:endParaRPr>
            </a:p>
          </p:txBody>
        </p:sp>
        <p:sp>
          <p:nvSpPr>
            <p:cNvPr id="358" name="Google Shape;358;p19"/>
            <p:cNvSpPr txBox="1"/>
            <p:nvPr/>
          </p:nvSpPr>
          <p:spPr>
            <a:xfrm>
              <a:off x="3860800" y="5221740"/>
              <a:ext cx="4445000" cy="55769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1" i="0" sz="450" u="none" cap="none" strike="noStrike">
                <a:solidFill>
                  <a:srgbClr val="000000"/>
                </a:solidFill>
                <a:latin typeface="Montserrat ExtraBold"/>
                <a:ea typeface="Montserrat ExtraBold"/>
                <a:cs typeface="Montserrat ExtraBold"/>
                <a:sym typeface="Montserrat ExtraBold"/>
              </a:endParaRPr>
            </a:p>
          </p:txBody>
        </p:sp>
      </p:grpSp>
      <p:grpSp>
        <p:nvGrpSpPr>
          <p:cNvPr id="359" name="Google Shape;359;p19"/>
          <p:cNvGrpSpPr/>
          <p:nvPr/>
        </p:nvGrpSpPr>
        <p:grpSpPr>
          <a:xfrm>
            <a:off x="4560882" y="1699896"/>
            <a:ext cx="1274565" cy="2733385"/>
            <a:chOff x="3860799" y="2267753"/>
            <a:chExt cx="4445004" cy="10064626"/>
          </a:xfrm>
        </p:grpSpPr>
        <p:sp>
          <p:nvSpPr>
            <p:cNvPr id="360" name="Google Shape;360;p19"/>
            <p:cNvSpPr/>
            <p:nvPr/>
          </p:nvSpPr>
          <p:spPr>
            <a:xfrm>
              <a:off x="3860803" y="2675819"/>
              <a:ext cx="4445000" cy="9656560"/>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61" name="Google Shape;361;p19"/>
            <p:cNvSpPr/>
            <p:nvPr/>
          </p:nvSpPr>
          <p:spPr>
            <a:xfrm>
              <a:off x="3860801" y="2267753"/>
              <a:ext cx="4445000" cy="1418067"/>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Visa &amp; Insurance</a:t>
              </a:r>
              <a:endParaRPr b="0" i="0" sz="1400" u="none" cap="none" strike="noStrike">
                <a:solidFill>
                  <a:srgbClr val="000000"/>
                </a:solidFill>
                <a:latin typeface="Arial"/>
                <a:ea typeface="Arial"/>
                <a:cs typeface="Arial"/>
                <a:sym typeface="Arial"/>
              </a:endParaRPr>
            </a:p>
          </p:txBody>
        </p:sp>
        <p:sp>
          <p:nvSpPr>
            <p:cNvPr id="362" name="Google Shape;362;p19"/>
            <p:cNvSpPr txBox="1"/>
            <p:nvPr/>
          </p:nvSpPr>
          <p:spPr>
            <a:xfrm>
              <a:off x="3860799" y="4136564"/>
              <a:ext cx="4445001" cy="9349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$1,225 USD</a:t>
              </a:r>
              <a:endParaRPr b="0" i="0" sz="1400" u="none" cap="none" strike="noStrike">
                <a:solidFill>
                  <a:srgbClr val="000000"/>
                </a:solidFill>
                <a:latin typeface="Arial"/>
                <a:ea typeface="Arial"/>
                <a:cs typeface="Arial"/>
                <a:sym typeface="Arial"/>
              </a:endParaRPr>
            </a:p>
          </p:txBody>
        </p:sp>
      </p:grpSp>
      <p:grpSp>
        <p:nvGrpSpPr>
          <p:cNvPr id="363" name="Google Shape;363;p19"/>
          <p:cNvGrpSpPr/>
          <p:nvPr/>
        </p:nvGrpSpPr>
        <p:grpSpPr>
          <a:xfrm>
            <a:off x="5896764" y="1699897"/>
            <a:ext cx="1279354" cy="2733385"/>
            <a:chOff x="3860800" y="2267755"/>
            <a:chExt cx="4461704" cy="10064626"/>
          </a:xfrm>
        </p:grpSpPr>
        <p:sp>
          <p:nvSpPr>
            <p:cNvPr id="364" name="Google Shape;364;p19"/>
            <p:cNvSpPr/>
            <p:nvPr/>
          </p:nvSpPr>
          <p:spPr>
            <a:xfrm>
              <a:off x="3860800" y="2675819"/>
              <a:ext cx="4445000" cy="9656562"/>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65" name="Google Shape;365;p19"/>
            <p:cNvSpPr/>
            <p:nvPr/>
          </p:nvSpPr>
          <p:spPr>
            <a:xfrm>
              <a:off x="3860800" y="2267755"/>
              <a:ext cx="4445000" cy="1418064"/>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Prop Shipment</a:t>
              </a:r>
              <a:endParaRPr b="0" i="0" sz="1400" u="none" cap="none" strike="noStrike">
                <a:solidFill>
                  <a:srgbClr val="000000"/>
                </a:solidFill>
                <a:latin typeface="Arial"/>
                <a:ea typeface="Arial"/>
                <a:cs typeface="Arial"/>
                <a:sym typeface="Arial"/>
              </a:endParaRPr>
            </a:p>
          </p:txBody>
        </p:sp>
        <p:sp>
          <p:nvSpPr>
            <p:cNvPr id="366" name="Google Shape;366;p19"/>
            <p:cNvSpPr txBox="1"/>
            <p:nvPr/>
          </p:nvSpPr>
          <p:spPr>
            <a:xfrm>
              <a:off x="3877505" y="4140160"/>
              <a:ext cx="4444999" cy="9349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$500 USD</a:t>
              </a:r>
              <a:endParaRPr b="0" i="0" sz="1400" u="none" cap="none" strike="noStrike">
                <a:solidFill>
                  <a:srgbClr val="000000"/>
                </a:solidFill>
                <a:latin typeface="Arial"/>
                <a:ea typeface="Arial"/>
                <a:cs typeface="Arial"/>
                <a:sym typeface="Arial"/>
              </a:endParaRPr>
            </a:p>
          </p:txBody>
        </p:sp>
      </p:grpSp>
      <p:grpSp>
        <p:nvGrpSpPr>
          <p:cNvPr id="367" name="Google Shape;367;p19"/>
          <p:cNvGrpSpPr/>
          <p:nvPr/>
        </p:nvGrpSpPr>
        <p:grpSpPr>
          <a:xfrm>
            <a:off x="545901" y="1699895"/>
            <a:ext cx="1274758" cy="2733386"/>
            <a:chOff x="3860123" y="2046242"/>
            <a:chExt cx="4445677" cy="10286133"/>
          </a:xfrm>
        </p:grpSpPr>
        <p:sp>
          <p:nvSpPr>
            <p:cNvPr id="368" name="Google Shape;368;p19"/>
            <p:cNvSpPr/>
            <p:nvPr/>
          </p:nvSpPr>
          <p:spPr>
            <a:xfrm>
              <a:off x="3860800" y="3276811"/>
              <a:ext cx="4445000" cy="9055564"/>
            </a:xfrm>
            <a:prstGeom prst="rect">
              <a:avLst/>
            </a:prstGeom>
            <a:noFill/>
            <a:ln cap="flat" cmpd="sng" w="9525">
              <a:solidFill>
                <a:srgbClr val="D8D8D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dk1"/>
                </a:solidFill>
                <a:latin typeface="Montserrat ExtraBold"/>
                <a:ea typeface="Montserrat ExtraBold"/>
                <a:cs typeface="Montserrat ExtraBold"/>
                <a:sym typeface="Montserrat ExtraBold"/>
              </a:endParaRPr>
            </a:p>
          </p:txBody>
        </p:sp>
        <p:sp>
          <p:nvSpPr>
            <p:cNvPr id="369" name="Google Shape;369;p19"/>
            <p:cNvSpPr/>
            <p:nvPr/>
          </p:nvSpPr>
          <p:spPr>
            <a:xfrm>
              <a:off x="3860800" y="2046242"/>
              <a:ext cx="4445000" cy="1449279"/>
            </a:xfrm>
            <a:prstGeom prst="rect">
              <a:avLst/>
            </a:prstGeom>
            <a:solidFill>
              <a:srgbClr val="D8D8D8"/>
            </a:solidFill>
            <a:ln cap="flat" cmpd="sng" w="9525">
              <a:solidFill>
                <a:srgbClr val="BFBFB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1" i="0" lang="en-GB" sz="1050" u="none" cap="none" strike="noStrike">
                  <a:solidFill>
                    <a:srgbClr val="FF6600"/>
                  </a:solidFill>
                  <a:latin typeface="Montserrat ExtraBold"/>
                  <a:ea typeface="Montserrat ExtraBold"/>
                  <a:cs typeface="Montserrat ExtraBold"/>
                  <a:sym typeface="Montserrat ExtraBold"/>
                </a:rPr>
                <a:t>Event Sponsor</a:t>
              </a:r>
              <a:endParaRPr b="0" i="0" sz="1400" u="none" cap="none" strike="noStrike">
                <a:solidFill>
                  <a:srgbClr val="000000"/>
                </a:solidFill>
                <a:latin typeface="Arial"/>
                <a:ea typeface="Arial"/>
                <a:cs typeface="Arial"/>
                <a:sym typeface="Arial"/>
              </a:endParaRPr>
            </a:p>
          </p:txBody>
        </p:sp>
        <p:sp>
          <p:nvSpPr>
            <p:cNvPr id="370" name="Google Shape;370;p19"/>
            <p:cNvSpPr txBox="1"/>
            <p:nvPr/>
          </p:nvSpPr>
          <p:spPr>
            <a:xfrm>
              <a:off x="3860123" y="3928858"/>
              <a:ext cx="4421606" cy="1651656"/>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$5,000 USD</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Logo on t-shirts</a:t>
              </a:r>
              <a:endParaRPr b="0" i="0" sz="1400" u="none" cap="none" strike="noStrike">
                <a:solidFill>
                  <a:srgbClr val="000000"/>
                </a:solidFill>
                <a:latin typeface="Arial"/>
                <a:ea typeface="Arial"/>
                <a:cs typeface="Arial"/>
                <a:sym typeface="Arial"/>
              </a:endParaRPr>
            </a:p>
          </p:txBody>
        </p:sp>
        <p:sp>
          <p:nvSpPr>
            <p:cNvPr id="371" name="Google Shape;371;p19"/>
            <p:cNvSpPr txBox="1"/>
            <p:nvPr/>
          </p:nvSpPr>
          <p:spPr>
            <a:xfrm>
              <a:off x="3860800" y="8215210"/>
              <a:ext cx="4445000" cy="14332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5"/>
                <a:buFont typeface="Arial"/>
                <a:buNone/>
              </a:pPr>
              <a:r>
                <a:t/>
              </a:r>
              <a:endParaRPr b="1" i="0" sz="1875" u="none" cap="none" strike="noStrike">
                <a:solidFill>
                  <a:srgbClr val="000000"/>
                </a:solidFill>
                <a:latin typeface="Montserrat ExtraBold"/>
                <a:ea typeface="Montserrat ExtraBold"/>
                <a:cs typeface="Montserrat ExtraBold"/>
                <a:sym typeface="Montserrat ExtraBold"/>
              </a:endParaRPr>
            </a:p>
          </p:txBody>
        </p:sp>
      </p:grpSp>
      <p:pic>
        <p:nvPicPr>
          <p:cNvPr id="372" name="Google Shape;372;p19"/>
          <p:cNvPicPr preferRelativeResize="0"/>
          <p:nvPr/>
        </p:nvPicPr>
        <p:blipFill rotWithShape="1">
          <a:blip r:embed="rId3">
            <a:alphaModFix/>
          </a:blip>
          <a:srcRect b="0" l="0" r="0" t="0"/>
          <a:stretch/>
        </p:blipFill>
        <p:spPr>
          <a:xfrm>
            <a:off x="546289" y="3184794"/>
            <a:ext cx="1274176" cy="1274176"/>
          </a:xfrm>
          <a:prstGeom prst="rect">
            <a:avLst/>
          </a:prstGeom>
          <a:noFill/>
          <a:ln>
            <a:noFill/>
          </a:ln>
        </p:spPr>
      </p:pic>
      <p:pic>
        <p:nvPicPr>
          <p:cNvPr descr="C:\Users\pcurtis\Documents\Adobe\Tier - 2.jpg" id="373" name="Google Shape;373;p19"/>
          <p:cNvPicPr preferRelativeResize="0"/>
          <p:nvPr/>
        </p:nvPicPr>
        <p:blipFill rotWithShape="1">
          <a:blip r:embed="rId4">
            <a:alphaModFix/>
          </a:blip>
          <a:srcRect b="0" l="0" r="0" t="0"/>
          <a:stretch/>
        </p:blipFill>
        <p:spPr>
          <a:xfrm>
            <a:off x="1887414" y="3183707"/>
            <a:ext cx="1276350" cy="1276350"/>
          </a:xfrm>
          <a:prstGeom prst="rect">
            <a:avLst/>
          </a:prstGeom>
          <a:noFill/>
          <a:ln>
            <a:noFill/>
          </a:ln>
        </p:spPr>
      </p:pic>
      <p:pic>
        <p:nvPicPr>
          <p:cNvPr descr="C:\Users\pcurtis\Documents\Adobe\Tier - 3.jpg" id="374" name="Google Shape;374;p19"/>
          <p:cNvPicPr preferRelativeResize="0"/>
          <p:nvPr/>
        </p:nvPicPr>
        <p:blipFill rotWithShape="1">
          <a:blip r:embed="rId5">
            <a:alphaModFix/>
          </a:blip>
          <a:srcRect b="0" l="0" r="0" t="0"/>
          <a:stretch/>
        </p:blipFill>
        <p:spPr>
          <a:xfrm>
            <a:off x="3222322" y="3184794"/>
            <a:ext cx="1276350" cy="1276350"/>
          </a:xfrm>
          <a:prstGeom prst="rect">
            <a:avLst/>
          </a:prstGeom>
          <a:noFill/>
          <a:ln>
            <a:noFill/>
          </a:ln>
        </p:spPr>
      </p:pic>
      <p:pic>
        <p:nvPicPr>
          <p:cNvPr descr="C:\Users\pcurtis\Documents\Adobe\Tier - 4.jpg" id="375" name="Google Shape;375;p19"/>
          <p:cNvPicPr preferRelativeResize="0"/>
          <p:nvPr/>
        </p:nvPicPr>
        <p:blipFill rotWithShape="1">
          <a:blip r:embed="rId6">
            <a:alphaModFix/>
          </a:blip>
          <a:srcRect b="0" l="0" r="0" t="0"/>
          <a:stretch/>
        </p:blipFill>
        <p:spPr>
          <a:xfrm>
            <a:off x="4561749" y="3182620"/>
            <a:ext cx="1276350" cy="1276350"/>
          </a:xfrm>
          <a:prstGeom prst="rect">
            <a:avLst/>
          </a:prstGeom>
          <a:noFill/>
          <a:ln>
            <a:noFill/>
          </a:ln>
        </p:spPr>
      </p:pic>
      <p:pic>
        <p:nvPicPr>
          <p:cNvPr id="376" name="Google Shape;376;p19"/>
          <p:cNvPicPr preferRelativeResize="0"/>
          <p:nvPr/>
        </p:nvPicPr>
        <p:blipFill rotWithShape="1">
          <a:blip r:embed="rId7">
            <a:alphaModFix/>
          </a:blip>
          <a:srcRect b="0" l="0" r="0" t="0"/>
          <a:stretch/>
        </p:blipFill>
        <p:spPr>
          <a:xfrm>
            <a:off x="5897358" y="3184902"/>
            <a:ext cx="1276350" cy="1276350"/>
          </a:xfrm>
          <a:prstGeom prst="rect">
            <a:avLst/>
          </a:prstGeom>
          <a:noFill/>
          <a:ln>
            <a:noFill/>
          </a:ln>
        </p:spPr>
      </p:pic>
      <p:pic>
        <p:nvPicPr>
          <p:cNvPr id="377" name="Google Shape;377;p19"/>
          <p:cNvPicPr preferRelativeResize="0"/>
          <p:nvPr/>
        </p:nvPicPr>
        <p:blipFill rotWithShape="1">
          <a:blip r:embed="rId8">
            <a:alphaModFix/>
          </a:blip>
          <a:srcRect b="0" l="0" r="0" t="0"/>
          <a:stretch/>
        </p:blipFill>
        <p:spPr>
          <a:xfrm>
            <a:off x="7243415" y="3184902"/>
            <a:ext cx="1276350" cy="1276350"/>
          </a:xfrm>
          <a:prstGeom prst="rect">
            <a:avLst/>
          </a:prstGeom>
          <a:noFill/>
          <a:ln>
            <a:noFill/>
          </a:ln>
        </p:spPr>
      </p:pic>
      <p:sp>
        <p:nvSpPr>
          <p:cNvPr id="378" name="Google Shape;378;p19"/>
          <p:cNvSpPr txBox="1"/>
          <p:nvPr/>
        </p:nvSpPr>
        <p:spPr>
          <a:xfrm>
            <a:off x="545901" y="1028700"/>
            <a:ext cx="7956297" cy="4154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By sponsoring our team, we will have the opportunity to represent our Affiliate and continue to develop top skills needed to prepare us to be employable and active citizens in our home country.</a:t>
            </a:r>
            <a:endParaRPr b="0" i="0" sz="1400" u="none" cap="none" strike="noStrike">
              <a:solidFill>
                <a:srgbClr val="000000"/>
              </a:solidFill>
              <a:latin typeface="Arial"/>
              <a:ea typeface="Arial"/>
              <a:cs typeface="Arial"/>
              <a:sym typeface="Arial"/>
            </a:endParaRPr>
          </a:p>
        </p:txBody>
      </p:sp>
      <p:sp>
        <p:nvSpPr>
          <p:cNvPr id="379" name="Google Shape;379;p19"/>
          <p:cNvSpPr txBox="1"/>
          <p:nvPr/>
        </p:nvSpPr>
        <p:spPr>
          <a:xfrm>
            <a:off x="3266205" y="2202507"/>
            <a:ext cx="1186798" cy="2539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$8,000 USD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pic>
        <p:nvPicPr>
          <p:cNvPr id="82" name="Google Shape;82;p3"/>
          <p:cNvPicPr preferRelativeResize="0"/>
          <p:nvPr/>
        </p:nvPicPr>
        <p:blipFill rotWithShape="1">
          <a:blip r:embed="rId4">
            <a:alphaModFix/>
          </a:blip>
          <a:srcRect b="0" l="0" r="0" t="0"/>
          <a:stretch/>
        </p:blipFill>
        <p:spPr>
          <a:xfrm>
            <a:off x="3070502" y="706200"/>
            <a:ext cx="2925450" cy="731377"/>
          </a:xfrm>
          <a:prstGeom prst="rect">
            <a:avLst/>
          </a:prstGeom>
          <a:noFill/>
          <a:ln>
            <a:noFill/>
          </a:ln>
        </p:spPr>
      </p:pic>
      <p:sp>
        <p:nvSpPr>
          <p:cNvPr id="83" name="Google Shape;83;p3"/>
          <p:cNvSpPr/>
          <p:nvPr/>
        </p:nvSpPr>
        <p:spPr>
          <a:xfrm>
            <a:off x="-37772" y="4011930"/>
            <a:ext cx="9180583" cy="800100"/>
          </a:xfrm>
          <a:prstGeom prst="rect">
            <a:avLst/>
          </a:prstGeom>
          <a:solidFill>
            <a:srgbClr val="FF6600">
              <a:alpha val="83137"/>
            </a:srgbClr>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lt1"/>
              </a:solidFill>
              <a:latin typeface="Montserrat ExtraBold"/>
              <a:ea typeface="Montserrat ExtraBold"/>
              <a:cs typeface="Montserrat ExtraBold"/>
              <a:sym typeface="Montserrat ExtraBold"/>
            </a:endParaRPr>
          </a:p>
        </p:txBody>
      </p:sp>
      <p:sp>
        <p:nvSpPr>
          <p:cNvPr id="84" name="Google Shape;84;p3"/>
          <p:cNvSpPr txBox="1"/>
          <p:nvPr/>
        </p:nvSpPr>
        <p:spPr>
          <a:xfrm>
            <a:off x="630000" y="4148550"/>
            <a:ext cx="8178900" cy="437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2700"/>
              <a:buFont typeface="Arial"/>
              <a:buNone/>
            </a:pPr>
            <a:r>
              <a:rPr b="1" i="0" lang="en-GB" sz="2700" u="none" cap="none" strike="noStrike">
                <a:solidFill>
                  <a:schemeClr val="lt1"/>
                </a:solidFill>
                <a:latin typeface="Montserrat ExtraBold"/>
                <a:ea typeface="Montserrat ExtraBold"/>
                <a:cs typeface="Montserrat ExtraBold"/>
                <a:sym typeface="Montserrat ExtraBold"/>
              </a:rPr>
              <a:t>TEAM SPONSOR PROSPECTUS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20"/>
          <p:cNvPicPr preferRelativeResize="0"/>
          <p:nvPr>
            <p:ph idx="2" type="pic"/>
          </p:nvPr>
        </p:nvPicPr>
        <p:blipFill rotWithShape="1">
          <a:blip r:embed="rId3">
            <a:alphaModFix/>
          </a:blip>
          <a:srcRect b="0" l="0" r="0" t="0"/>
          <a:stretch/>
        </p:blipFill>
        <p:spPr>
          <a:xfrm>
            <a:off x="2998" y="788790"/>
            <a:ext cx="9138005" cy="2722364"/>
          </a:xfrm>
          <a:prstGeom prst="rect">
            <a:avLst/>
          </a:prstGeom>
          <a:noFill/>
          <a:ln>
            <a:noFill/>
          </a:ln>
        </p:spPr>
      </p:pic>
      <p:sp>
        <p:nvSpPr>
          <p:cNvPr id="386" name="Google Shape;386;p20"/>
          <p:cNvSpPr/>
          <p:nvPr/>
        </p:nvSpPr>
        <p:spPr>
          <a:xfrm>
            <a:off x="1048196" y="4370125"/>
            <a:ext cx="1190400" cy="2568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rgbClr val="000000"/>
                </a:solidFill>
                <a:latin typeface="Open Sans"/>
                <a:ea typeface="Open Sans"/>
                <a:cs typeface="Open Sans"/>
                <a:sym typeface="Open Sans"/>
              </a:rPr>
              <a:t>Team email</a:t>
            </a:r>
            <a:endParaRPr b="0" i="0" sz="1400" u="none" cap="none" strike="noStrike">
              <a:solidFill>
                <a:srgbClr val="000000"/>
              </a:solidFill>
              <a:latin typeface="Open Sans"/>
              <a:ea typeface="Open Sans"/>
              <a:cs typeface="Open Sans"/>
              <a:sym typeface="Open Sans"/>
            </a:endParaRPr>
          </a:p>
        </p:txBody>
      </p:sp>
      <p:sp>
        <p:nvSpPr>
          <p:cNvPr id="387" name="Google Shape;387;p20"/>
          <p:cNvSpPr/>
          <p:nvPr/>
        </p:nvSpPr>
        <p:spPr>
          <a:xfrm>
            <a:off x="2488958" y="4370125"/>
            <a:ext cx="877500" cy="2568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rgbClr val="000000"/>
                </a:solidFill>
                <a:latin typeface="Open Sans"/>
                <a:ea typeface="Open Sans"/>
                <a:cs typeface="Open Sans"/>
                <a:sym typeface="Open Sans"/>
              </a:rPr>
              <a:t>Team Phone</a:t>
            </a:r>
            <a:endParaRPr b="0" i="0" sz="1400" u="none" cap="none" strike="noStrike">
              <a:solidFill>
                <a:srgbClr val="000000"/>
              </a:solidFill>
              <a:latin typeface="Open Sans"/>
              <a:ea typeface="Open Sans"/>
              <a:cs typeface="Open Sans"/>
              <a:sym typeface="Open Sans"/>
            </a:endParaRPr>
          </a:p>
        </p:txBody>
      </p:sp>
      <p:sp>
        <p:nvSpPr>
          <p:cNvPr id="388" name="Google Shape;388;p20"/>
          <p:cNvSpPr/>
          <p:nvPr/>
        </p:nvSpPr>
        <p:spPr>
          <a:xfrm>
            <a:off x="4137225" y="4370125"/>
            <a:ext cx="2068500" cy="2568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rgbClr val="000000"/>
                </a:solidFill>
                <a:latin typeface="Open Sans"/>
                <a:ea typeface="Open Sans"/>
                <a:cs typeface="Open Sans"/>
                <a:sym typeface="Open Sans"/>
              </a:rPr>
              <a:t>Local Affiliate website or DI website.</a:t>
            </a:r>
            <a:endParaRPr b="0" i="0" sz="1400" u="none" cap="none" strike="noStrike">
              <a:solidFill>
                <a:srgbClr val="000000"/>
              </a:solidFill>
              <a:latin typeface="Open Sans"/>
              <a:ea typeface="Open Sans"/>
              <a:cs typeface="Open Sans"/>
              <a:sym typeface="Open Sans"/>
            </a:endParaRPr>
          </a:p>
        </p:txBody>
      </p:sp>
      <p:grpSp>
        <p:nvGrpSpPr>
          <p:cNvPr id="389" name="Google Shape;389;p20"/>
          <p:cNvGrpSpPr/>
          <p:nvPr/>
        </p:nvGrpSpPr>
        <p:grpSpPr>
          <a:xfrm>
            <a:off x="2000094" y="4254215"/>
            <a:ext cx="439200" cy="439200"/>
            <a:chOff x="2368144" y="4300042"/>
            <a:chExt cx="439200" cy="439200"/>
          </a:xfrm>
        </p:grpSpPr>
        <p:sp>
          <p:nvSpPr>
            <p:cNvPr id="390" name="Google Shape;390;p20"/>
            <p:cNvSpPr/>
            <p:nvPr/>
          </p:nvSpPr>
          <p:spPr>
            <a:xfrm flipH="1">
              <a:off x="2368144" y="4300042"/>
              <a:ext cx="439200" cy="439200"/>
            </a:xfrm>
            <a:prstGeom prst="ellipse">
              <a:avLst/>
            </a:prstGeom>
            <a:solidFill>
              <a:srgbClr val="8000F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Light"/>
                <a:ea typeface="Lato Light"/>
                <a:cs typeface="Lato Light"/>
                <a:sym typeface="Lato Light"/>
              </a:endParaRPr>
            </a:p>
          </p:txBody>
        </p:sp>
        <p:sp>
          <p:nvSpPr>
            <p:cNvPr id="391" name="Google Shape;391;p20"/>
            <p:cNvSpPr/>
            <p:nvPr/>
          </p:nvSpPr>
          <p:spPr>
            <a:xfrm>
              <a:off x="2487625" y="4398135"/>
              <a:ext cx="201778" cy="212297"/>
            </a:xfrm>
            <a:custGeom>
              <a:rect b="b" l="l" r="r" t="t"/>
              <a:pathLst>
                <a:path extrusionOk="0" h="114" w="108">
                  <a:moveTo>
                    <a:pt x="104" y="88"/>
                  </a:moveTo>
                  <a:cubicBezTo>
                    <a:pt x="103" y="87"/>
                    <a:pt x="103" y="87"/>
                    <a:pt x="103" y="87"/>
                  </a:cubicBezTo>
                  <a:cubicBezTo>
                    <a:pt x="101" y="83"/>
                    <a:pt x="80" y="76"/>
                    <a:pt x="78" y="76"/>
                  </a:cubicBezTo>
                  <a:cubicBezTo>
                    <a:pt x="77" y="76"/>
                    <a:pt x="77" y="76"/>
                    <a:pt x="77" y="76"/>
                  </a:cubicBezTo>
                  <a:cubicBezTo>
                    <a:pt x="74" y="77"/>
                    <a:pt x="70" y="80"/>
                    <a:pt x="64" y="86"/>
                  </a:cubicBezTo>
                  <a:cubicBezTo>
                    <a:pt x="56" y="82"/>
                    <a:pt x="46" y="73"/>
                    <a:pt x="41" y="67"/>
                  </a:cubicBezTo>
                  <a:cubicBezTo>
                    <a:pt x="35" y="61"/>
                    <a:pt x="29" y="51"/>
                    <a:pt x="26" y="44"/>
                  </a:cubicBezTo>
                  <a:cubicBezTo>
                    <a:pt x="34" y="37"/>
                    <a:pt x="37" y="34"/>
                    <a:pt x="37" y="30"/>
                  </a:cubicBezTo>
                  <a:cubicBezTo>
                    <a:pt x="38" y="29"/>
                    <a:pt x="34" y="7"/>
                    <a:pt x="30" y="4"/>
                  </a:cubicBezTo>
                  <a:cubicBezTo>
                    <a:pt x="29" y="4"/>
                    <a:pt x="29" y="4"/>
                    <a:pt x="29" y="4"/>
                  </a:cubicBezTo>
                  <a:cubicBezTo>
                    <a:pt x="26" y="2"/>
                    <a:pt x="23" y="0"/>
                    <a:pt x="18" y="0"/>
                  </a:cubicBezTo>
                  <a:cubicBezTo>
                    <a:pt x="17" y="1"/>
                    <a:pt x="16" y="1"/>
                    <a:pt x="16" y="2"/>
                  </a:cubicBezTo>
                  <a:cubicBezTo>
                    <a:pt x="13" y="3"/>
                    <a:pt x="6" y="8"/>
                    <a:pt x="3" y="14"/>
                  </a:cubicBezTo>
                  <a:cubicBezTo>
                    <a:pt x="1" y="18"/>
                    <a:pt x="0" y="53"/>
                    <a:pt x="26" y="83"/>
                  </a:cubicBezTo>
                  <a:cubicBezTo>
                    <a:pt x="52" y="112"/>
                    <a:pt x="84" y="114"/>
                    <a:pt x="89" y="113"/>
                  </a:cubicBezTo>
                  <a:cubicBezTo>
                    <a:pt x="89" y="113"/>
                    <a:pt x="89" y="113"/>
                    <a:pt x="89" y="113"/>
                  </a:cubicBezTo>
                  <a:cubicBezTo>
                    <a:pt x="90" y="112"/>
                    <a:pt x="90" y="112"/>
                    <a:pt x="90" y="112"/>
                  </a:cubicBezTo>
                  <a:cubicBezTo>
                    <a:pt x="96" y="110"/>
                    <a:pt x="102" y="104"/>
                    <a:pt x="104" y="101"/>
                  </a:cubicBezTo>
                  <a:cubicBezTo>
                    <a:pt x="108" y="97"/>
                    <a:pt x="105" y="91"/>
                    <a:pt x="104" y="88"/>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525"/>
                <a:buFont typeface="Arial"/>
                <a:buNone/>
              </a:pPr>
              <a:r>
                <a:t/>
              </a:r>
              <a:endParaRPr b="1" i="0" sz="525" u="none" cap="none" strike="noStrike">
                <a:solidFill>
                  <a:srgbClr val="000000"/>
                </a:solidFill>
                <a:latin typeface="Montserrat ExtraBold"/>
                <a:ea typeface="Montserrat ExtraBold"/>
                <a:cs typeface="Montserrat ExtraBold"/>
                <a:sym typeface="Montserrat ExtraBold"/>
              </a:endParaRPr>
            </a:p>
          </p:txBody>
        </p:sp>
      </p:grpSp>
      <p:grpSp>
        <p:nvGrpSpPr>
          <p:cNvPr id="392" name="Google Shape;392;p20"/>
          <p:cNvGrpSpPr/>
          <p:nvPr/>
        </p:nvGrpSpPr>
        <p:grpSpPr>
          <a:xfrm>
            <a:off x="3568491" y="4254215"/>
            <a:ext cx="439200" cy="439200"/>
            <a:chOff x="3984666" y="4312374"/>
            <a:chExt cx="439200" cy="439200"/>
          </a:xfrm>
        </p:grpSpPr>
        <p:sp>
          <p:nvSpPr>
            <p:cNvPr id="393" name="Google Shape;393;p20"/>
            <p:cNvSpPr/>
            <p:nvPr/>
          </p:nvSpPr>
          <p:spPr>
            <a:xfrm flipH="1">
              <a:off x="3984666" y="4312374"/>
              <a:ext cx="439200" cy="439200"/>
            </a:xfrm>
            <a:prstGeom prst="ellipse">
              <a:avLst/>
            </a:prstGeom>
            <a:solidFill>
              <a:srgbClr val="1CB2BD"/>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1CB2BD"/>
                </a:solidFill>
                <a:latin typeface="Lato Light"/>
                <a:ea typeface="Lato Light"/>
                <a:cs typeface="Lato Light"/>
                <a:sym typeface="Lato Light"/>
              </a:endParaRPr>
            </a:p>
          </p:txBody>
        </p:sp>
        <p:sp>
          <p:nvSpPr>
            <p:cNvPr id="394" name="Google Shape;394;p20"/>
            <p:cNvSpPr/>
            <p:nvPr/>
          </p:nvSpPr>
          <p:spPr>
            <a:xfrm>
              <a:off x="4096483" y="4410217"/>
              <a:ext cx="220464" cy="220550"/>
            </a:xfrm>
            <a:custGeom>
              <a:rect b="b" l="l" r="r" t="t"/>
              <a:pathLst>
                <a:path extrusionOk="0" h="62" w="62">
                  <a:moveTo>
                    <a:pt x="59" y="54"/>
                  </a:moveTo>
                  <a:cubicBezTo>
                    <a:pt x="53" y="59"/>
                    <a:pt x="53" y="59"/>
                    <a:pt x="53" y="59"/>
                  </a:cubicBezTo>
                  <a:cubicBezTo>
                    <a:pt x="51" y="61"/>
                    <a:pt x="48" y="62"/>
                    <a:pt x="45" y="62"/>
                  </a:cubicBezTo>
                  <a:cubicBezTo>
                    <a:pt x="43" y="62"/>
                    <a:pt x="40" y="61"/>
                    <a:pt x="38" y="59"/>
                  </a:cubicBezTo>
                  <a:cubicBezTo>
                    <a:pt x="30" y="51"/>
                    <a:pt x="30" y="51"/>
                    <a:pt x="30" y="51"/>
                  </a:cubicBezTo>
                  <a:cubicBezTo>
                    <a:pt x="28" y="49"/>
                    <a:pt x="27" y="46"/>
                    <a:pt x="27" y="43"/>
                  </a:cubicBezTo>
                  <a:cubicBezTo>
                    <a:pt x="27" y="40"/>
                    <a:pt x="28" y="38"/>
                    <a:pt x="30" y="36"/>
                  </a:cubicBezTo>
                  <a:cubicBezTo>
                    <a:pt x="27" y="32"/>
                    <a:pt x="27" y="32"/>
                    <a:pt x="27" y="32"/>
                  </a:cubicBezTo>
                  <a:cubicBezTo>
                    <a:pt x="25" y="34"/>
                    <a:pt x="22" y="36"/>
                    <a:pt x="19" y="36"/>
                  </a:cubicBezTo>
                  <a:cubicBezTo>
                    <a:pt x="16" y="36"/>
                    <a:pt x="13" y="34"/>
                    <a:pt x="11" y="32"/>
                  </a:cubicBezTo>
                  <a:cubicBezTo>
                    <a:pt x="3" y="24"/>
                    <a:pt x="3" y="24"/>
                    <a:pt x="3" y="24"/>
                  </a:cubicBezTo>
                  <a:cubicBezTo>
                    <a:pt x="1" y="22"/>
                    <a:pt x="0" y="20"/>
                    <a:pt x="0" y="17"/>
                  </a:cubicBezTo>
                  <a:cubicBezTo>
                    <a:pt x="0" y="14"/>
                    <a:pt x="1" y="11"/>
                    <a:pt x="3" y="9"/>
                  </a:cubicBezTo>
                  <a:cubicBezTo>
                    <a:pt x="9" y="3"/>
                    <a:pt x="9" y="3"/>
                    <a:pt x="9" y="3"/>
                  </a:cubicBezTo>
                  <a:cubicBezTo>
                    <a:pt x="11" y="1"/>
                    <a:pt x="14" y="0"/>
                    <a:pt x="17" y="0"/>
                  </a:cubicBezTo>
                  <a:cubicBezTo>
                    <a:pt x="19" y="0"/>
                    <a:pt x="22" y="1"/>
                    <a:pt x="24" y="4"/>
                  </a:cubicBezTo>
                  <a:cubicBezTo>
                    <a:pt x="32" y="11"/>
                    <a:pt x="32" y="11"/>
                    <a:pt x="32" y="11"/>
                  </a:cubicBezTo>
                  <a:cubicBezTo>
                    <a:pt x="34" y="13"/>
                    <a:pt x="35" y="16"/>
                    <a:pt x="35" y="19"/>
                  </a:cubicBezTo>
                  <a:cubicBezTo>
                    <a:pt x="35" y="22"/>
                    <a:pt x="34" y="25"/>
                    <a:pt x="32" y="27"/>
                  </a:cubicBezTo>
                  <a:cubicBezTo>
                    <a:pt x="35" y="30"/>
                    <a:pt x="35" y="30"/>
                    <a:pt x="35" y="30"/>
                  </a:cubicBezTo>
                  <a:cubicBezTo>
                    <a:pt x="37" y="28"/>
                    <a:pt x="40" y="27"/>
                    <a:pt x="43" y="27"/>
                  </a:cubicBezTo>
                  <a:cubicBezTo>
                    <a:pt x="46" y="27"/>
                    <a:pt x="49" y="28"/>
                    <a:pt x="51" y="30"/>
                  </a:cubicBezTo>
                  <a:cubicBezTo>
                    <a:pt x="59" y="38"/>
                    <a:pt x="59" y="38"/>
                    <a:pt x="59" y="38"/>
                  </a:cubicBezTo>
                  <a:cubicBezTo>
                    <a:pt x="61" y="40"/>
                    <a:pt x="62" y="43"/>
                    <a:pt x="62" y="46"/>
                  </a:cubicBezTo>
                  <a:cubicBezTo>
                    <a:pt x="62" y="49"/>
                    <a:pt x="61" y="52"/>
                    <a:pt x="59" y="54"/>
                  </a:cubicBezTo>
                  <a:close/>
                  <a:moveTo>
                    <a:pt x="27" y="17"/>
                  </a:moveTo>
                  <a:cubicBezTo>
                    <a:pt x="19" y="9"/>
                    <a:pt x="19" y="9"/>
                    <a:pt x="19" y="9"/>
                  </a:cubicBezTo>
                  <a:cubicBezTo>
                    <a:pt x="18" y="8"/>
                    <a:pt x="18" y="8"/>
                    <a:pt x="17" y="8"/>
                  </a:cubicBezTo>
                  <a:cubicBezTo>
                    <a:pt x="16" y="8"/>
                    <a:pt x="15" y="8"/>
                    <a:pt x="14" y="9"/>
                  </a:cubicBezTo>
                  <a:cubicBezTo>
                    <a:pt x="8" y="14"/>
                    <a:pt x="8" y="14"/>
                    <a:pt x="8" y="14"/>
                  </a:cubicBezTo>
                  <a:cubicBezTo>
                    <a:pt x="8" y="15"/>
                    <a:pt x="7" y="16"/>
                    <a:pt x="7" y="17"/>
                  </a:cubicBezTo>
                  <a:cubicBezTo>
                    <a:pt x="7" y="18"/>
                    <a:pt x="8" y="19"/>
                    <a:pt x="8" y="19"/>
                  </a:cubicBezTo>
                  <a:cubicBezTo>
                    <a:pt x="16" y="27"/>
                    <a:pt x="16" y="27"/>
                    <a:pt x="16" y="27"/>
                  </a:cubicBezTo>
                  <a:cubicBezTo>
                    <a:pt x="17" y="28"/>
                    <a:pt x="18" y="28"/>
                    <a:pt x="19" y="28"/>
                  </a:cubicBezTo>
                  <a:cubicBezTo>
                    <a:pt x="20" y="28"/>
                    <a:pt x="21" y="28"/>
                    <a:pt x="22" y="27"/>
                  </a:cubicBezTo>
                  <a:cubicBezTo>
                    <a:pt x="20" y="26"/>
                    <a:pt x="19" y="25"/>
                    <a:pt x="19" y="23"/>
                  </a:cubicBezTo>
                  <a:cubicBezTo>
                    <a:pt x="19" y="21"/>
                    <a:pt x="21" y="19"/>
                    <a:pt x="23" y="19"/>
                  </a:cubicBezTo>
                  <a:cubicBezTo>
                    <a:pt x="24" y="19"/>
                    <a:pt x="26" y="21"/>
                    <a:pt x="27" y="22"/>
                  </a:cubicBezTo>
                  <a:cubicBezTo>
                    <a:pt x="28" y="21"/>
                    <a:pt x="28" y="20"/>
                    <a:pt x="28" y="19"/>
                  </a:cubicBezTo>
                  <a:cubicBezTo>
                    <a:pt x="28" y="18"/>
                    <a:pt x="28" y="17"/>
                    <a:pt x="27" y="17"/>
                  </a:cubicBezTo>
                  <a:close/>
                  <a:moveTo>
                    <a:pt x="54" y="43"/>
                  </a:moveTo>
                  <a:cubicBezTo>
                    <a:pt x="46" y="35"/>
                    <a:pt x="46" y="35"/>
                    <a:pt x="46" y="35"/>
                  </a:cubicBezTo>
                  <a:cubicBezTo>
                    <a:pt x="45" y="35"/>
                    <a:pt x="44" y="34"/>
                    <a:pt x="43" y="34"/>
                  </a:cubicBezTo>
                  <a:cubicBezTo>
                    <a:pt x="42" y="34"/>
                    <a:pt x="41" y="35"/>
                    <a:pt x="40" y="36"/>
                  </a:cubicBezTo>
                  <a:cubicBezTo>
                    <a:pt x="42" y="37"/>
                    <a:pt x="43" y="38"/>
                    <a:pt x="43" y="40"/>
                  </a:cubicBezTo>
                  <a:cubicBezTo>
                    <a:pt x="43" y="42"/>
                    <a:pt x="42" y="43"/>
                    <a:pt x="40" y="43"/>
                  </a:cubicBezTo>
                  <a:cubicBezTo>
                    <a:pt x="38" y="43"/>
                    <a:pt x="37" y="42"/>
                    <a:pt x="35" y="41"/>
                  </a:cubicBezTo>
                  <a:cubicBezTo>
                    <a:pt x="34" y="41"/>
                    <a:pt x="34" y="42"/>
                    <a:pt x="34" y="43"/>
                  </a:cubicBezTo>
                  <a:cubicBezTo>
                    <a:pt x="34" y="44"/>
                    <a:pt x="34" y="45"/>
                    <a:pt x="35" y="46"/>
                  </a:cubicBezTo>
                  <a:cubicBezTo>
                    <a:pt x="43" y="54"/>
                    <a:pt x="43" y="54"/>
                    <a:pt x="43" y="54"/>
                  </a:cubicBezTo>
                  <a:cubicBezTo>
                    <a:pt x="44" y="55"/>
                    <a:pt x="45" y="55"/>
                    <a:pt x="45" y="55"/>
                  </a:cubicBezTo>
                  <a:cubicBezTo>
                    <a:pt x="46" y="55"/>
                    <a:pt x="47" y="55"/>
                    <a:pt x="48" y="54"/>
                  </a:cubicBezTo>
                  <a:cubicBezTo>
                    <a:pt x="54" y="48"/>
                    <a:pt x="54" y="48"/>
                    <a:pt x="54" y="48"/>
                  </a:cubicBezTo>
                  <a:cubicBezTo>
                    <a:pt x="54" y="48"/>
                    <a:pt x="55" y="47"/>
                    <a:pt x="55" y="46"/>
                  </a:cubicBezTo>
                  <a:cubicBezTo>
                    <a:pt x="55" y="45"/>
                    <a:pt x="54" y="44"/>
                    <a:pt x="54" y="43"/>
                  </a:cubicBezTo>
                  <a:close/>
                </a:path>
              </a:pathLst>
            </a:custGeom>
            <a:solidFill>
              <a:schemeClr val="lt1"/>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525"/>
                <a:buFont typeface="Arial"/>
                <a:buNone/>
              </a:pPr>
              <a:r>
                <a:t/>
              </a:r>
              <a:endParaRPr b="1" i="0" sz="525" u="none" cap="none" strike="noStrike">
                <a:solidFill>
                  <a:srgbClr val="000000"/>
                </a:solidFill>
                <a:latin typeface="Montserrat ExtraBold"/>
                <a:ea typeface="Montserrat ExtraBold"/>
                <a:cs typeface="Montserrat ExtraBold"/>
                <a:sym typeface="Montserrat ExtraBold"/>
              </a:endParaRPr>
            </a:p>
          </p:txBody>
        </p:sp>
      </p:grpSp>
      <p:grpSp>
        <p:nvGrpSpPr>
          <p:cNvPr id="395" name="Google Shape;395;p20"/>
          <p:cNvGrpSpPr/>
          <p:nvPr/>
        </p:nvGrpSpPr>
        <p:grpSpPr>
          <a:xfrm>
            <a:off x="543865" y="4254215"/>
            <a:ext cx="439200" cy="439200"/>
            <a:chOff x="661165" y="4300042"/>
            <a:chExt cx="439200" cy="439200"/>
          </a:xfrm>
        </p:grpSpPr>
        <p:sp>
          <p:nvSpPr>
            <p:cNvPr id="396" name="Google Shape;396;p20"/>
            <p:cNvSpPr/>
            <p:nvPr/>
          </p:nvSpPr>
          <p:spPr>
            <a:xfrm flipH="1">
              <a:off x="661165" y="4300042"/>
              <a:ext cx="439200" cy="439200"/>
            </a:xfrm>
            <a:prstGeom prst="ellipse">
              <a:avLst/>
            </a:prstGeom>
            <a:solidFill>
              <a:srgbClr val="FF6600"/>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Light"/>
                <a:ea typeface="Lato Light"/>
                <a:cs typeface="Lato Light"/>
                <a:sym typeface="Lato Light"/>
              </a:endParaRPr>
            </a:p>
          </p:txBody>
        </p:sp>
        <p:sp>
          <p:nvSpPr>
            <p:cNvPr id="397" name="Google Shape;397;p20"/>
            <p:cNvSpPr/>
            <p:nvPr/>
          </p:nvSpPr>
          <p:spPr>
            <a:xfrm>
              <a:off x="766095" y="4417785"/>
              <a:ext cx="233999" cy="181571"/>
            </a:xfrm>
            <a:custGeom>
              <a:rect b="b" l="l" r="r" t="t"/>
              <a:pathLst>
                <a:path extrusionOk="0" h="56" w="72">
                  <a:moveTo>
                    <a:pt x="66" y="17"/>
                  </a:moveTo>
                  <a:cubicBezTo>
                    <a:pt x="59" y="21"/>
                    <a:pt x="53" y="26"/>
                    <a:pt x="47" y="30"/>
                  </a:cubicBezTo>
                  <a:cubicBezTo>
                    <a:pt x="44" y="32"/>
                    <a:pt x="40" y="36"/>
                    <a:pt x="37" y="36"/>
                  </a:cubicBezTo>
                  <a:cubicBezTo>
                    <a:pt x="36" y="36"/>
                    <a:pt x="36" y="36"/>
                    <a:pt x="36" y="36"/>
                  </a:cubicBezTo>
                  <a:cubicBezTo>
                    <a:pt x="36" y="36"/>
                    <a:pt x="36" y="36"/>
                    <a:pt x="36" y="36"/>
                  </a:cubicBezTo>
                  <a:cubicBezTo>
                    <a:pt x="33" y="36"/>
                    <a:pt x="29" y="32"/>
                    <a:pt x="26" y="30"/>
                  </a:cubicBezTo>
                  <a:cubicBezTo>
                    <a:pt x="20" y="26"/>
                    <a:pt x="14" y="21"/>
                    <a:pt x="7" y="17"/>
                  </a:cubicBezTo>
                  <a:cubicBezTo>
                    <a:pt x="5" y="15"/>
                    <a:pt x="0" y="11"/>
                    <a:pt x="0" y="7"/>
                  </a:cubicBezTo>
                  <a:cubicBezTo>
                    <a:pt x="0" y="3"/>
                    <a:pt x="3" y="0"/>
                    <a:pt x="7" y="0"/>
                  </a:cubicBezTo>
                  <a:cubicBezTo>
                    <a:pt x="66" y="0"/>
                    <a:pt x="66" y="0"/>
                    <a:pt x="66" y="0"/>
                  </a:cubicBezTo>
                  <a:cubicBezTo>
                    <a:pt x="70" y="0"/>
                    <a:pt x="72" y="2"/>
                    <a:pt x="72" y="6"/>
                  </a:cubicBezTo>
                  <a:cubicBezTo>
                    <a:pt x="72" y="11"/>
                    <a:pt x="69" y="15"/>
                    <a:pt x="66" y="17"/>
                  </a:cubicBezTo>
                  <a:close/>
                  <a:moveTo>
                    <a:pt x="72" y="50"/>
                  </a:moveTo>
                  <a:cubicBezTo>
                    <a:pt x="72" y="53"/>
                    <a:pt x="70" y="56"/>
                    <a:pt x="66" y="56"/>
                  </a:cubicBezTo>
                  <a:cubicBezTo>
                    <a:pt x="7" y="56"/>
                    <a:pt x="7" y="56"/>
                    <a:pt x="7" y="56"/>
                  </a:cubicBezTo>
                  <a:cubicBezTo>
                    <a:pt x="3" y="56"/>
                    <a:pt x="0" y="53"/>
                    <a:pt x="0" y="50"/>
                  </a:cubicBezTo>
                  <a:cubicBezTo>
                    <a:pt x="0" y="18"/>
                    <a:pt x="0" y="18"/>
                    <a:pt x="0" y="18"/>
                  </a:cubicBezTo>
                  <a:cubicBezTo>
                    <a:pt x="2" y="19"/>
                    <a:pt x="3" y="20"/>
                    <a:pt x="5" y="21"/>
                  </a:cubicBezTo>
                  <a:cubicBezTo>
                    <a:pt x="11" y="26"/>
                    <a:pt x="18" y="30"/>
                    <a:pt x="24" y="35"/>
                  </a:cubicBezTo>
                  <a:cubicBezTo>
                    <a:pt x="28" y="38"/>
                    <a:pt x="32" y="41"/>
                    <a:pt x="36" y="41"/>
                  </a:cubicBezTo>
                  <a:cubicBezTo>
                    <a:pt x="36" y="41"/>
                    <a:pt x="36" y="41"/>
                    <a:pt x="36" y="41"/>
                  </a:cubicBezTo>
                  <a:cubicBezTo>
                    <a:pt x="37" y="41"/>
                    <a:pt x="37" y="41"/>
                    <a:pt x="37" y="41"/>
                  </a:cubicBezTo>
                  <a:cubicBezTo>
                    <a:pt x="41" y="41"/>
                    <a:pt x="45" y="38"/>
                    <a:pt x="48" y="35"/>
                  </a:cubicBezTo>
                  <a:cubicBezTo>
                    <a:pt x="55" y="30"/>
                    <a:pt x="62" y="26"/>
                    <a:pt x="68" y="21"/>
                  </a:cubicBezTo>
                  <a:cubicBezTo>
                    <a:pt x="70" y="20"/>
                    <a:pt x="71" y="19"/>
                    <a:pt x="72" y="18"/>
                  </a:cubicBezTo>
                  <a:lnTo>
                    <a:pt x="72" y="50"/>
                  </a:lnTo>
                  <a:close/>
                </a:path>
              </a:pathLst>
            </a:custGeom>
            <a:solidFill>
              <a:srgbClr val="FFFFFF"/>
            </a:solid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Clr>
                  <a:srgbClr val="000000"/>
                </a:buClr>
                <a:buSzPts val="525"/>
                <a:buFont typeface="Arial"/>
                <a:buNone/>
              </a:pPr>
              <a:r>
                <a:t/>
              </a:r>
              <a:endParaRPr b="1" i="0" sz="525" u="none" cap="none" strike="noStrike">
                <a:solidFill>
                  <a:srgbClr val="000000"/>
                </a:solidFill>
                <a:latin typeface="Montserrat ExtraBold"/>
                <a:ea typeface="Montserrat ExtraBold"/>
                <a:cs typeface="Montserrat ExtraBold"/>
                <a:sym typeface="Montserrat ExtraBold"/>
              </a:endParaRPr>
            </a:p>
          </p:txBody>
        </p:sp>
      </p:grpSp>
      <p:grpSp>
        <p:nvGrpSpPr>
          <p:cNvPr id="398" name="Google Shape;398;p20"/>
          <p:cNvGrpSpPr/>
          <p:nvPr/>
        </p:nvGrpSpPr>
        <p:grpSpPr>
          <a:xfrm>
            <a:off x="6432190" y="4254215"/>
            <a:ext cx="439226" cy="439340"/>
            <a:chOff x="16667619" y="10369041"/>
            <a:chExt cx="1171269" cy="1171574"/>
          </a:xfrm>
        </p:grpSpPr>
        <p:sp>
          <p:nvSpPr>
            <p:cNvPr id="399" name="Google Shape;399;p20"/>
            <p:cNvSpPr/>
            <p:nvPr/>
          </p:nvSpPr>
          <p:spPr>
            <a:xfrm flipH="1">
              <a:off x="16667619" y="10369041"/>
              <a:ext cx="1171269" cy="1171574"/>
            </a:xfrm>
            <a:prstGeom prst="ellipse">
              <a:avLst/>
            </a:prstGeom>
            <a:solidFill>
              <a:srgbClr val="FF6600"/>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Light"/>
                <a:ea typeface="Lato Light"/>
                <a:cs typeface="Lato Light"/>
                <a:sym typeface="Lato Light"/>
              </a:endParaRPr>
            </a:p>
          </p:txBody>
        </p:sp>
        <p:pic>
          <p:nvPicPr>
            <p:cNvPr descr="fb-01.png" id="400" name="Google Shape;400;p20"/>
            <p:cNvPicPr preferRelativeResize="0"/>
            <p:nvPr/>
          </p:nvPicPr>
          <p:blipFill rotWithShape="1">
            <a:blip r:embed="rId4">
              <a:alphaModFix/>
            </a:blip>
            <a:srcRect b="0" l="0" r="0" t="0"/>
            <a:stretch/>
          </p:blipFill>
          <p:spPr>
            <a:xfrm>
              <a:off x="16983284" y="10670528"/>
              <a:ext cx="548488" cy="548488"/>
            </a:xfrm>
            <a:prstGeom prst="rect">
              <a:avLst/>
            </a:prstGeom>
            <a:noFill/>
            <a:ln>
              <a:noFill/>
            </a:ln>
          </p:spPr>
        </p:pic>
      </p:grpSp>
      <p:grpSp>
        <p:nvGrpSpPr>
          <p:cNvPr id="401" name="Google Shape;401;p20"/>
          <p:cNvGrpSpPr/>
          <p:nvPr/>
        </p:nvGrpSpPr>
        <p:grpSpPr>
          <a:xfrm>
            <a:off x="7215157" y="4254215"/>
            <a:ext cx="439200" cy="439200"/>
            <a:chOff x="7138957" y="4254215"/>
            <a:chExt cx="439200" cy="439200"/>
          </a:xfrm>
        </p:grpSpPr>
        <p:sp>
          <p:nvSpPr>
            <p:cNvPr id="402" name="Google Shape;402;p20"/>
            <p:cNvSpPr/>
            <p:nvPr/>
          </p:nvSpPr>
          <p:spPr>
            <a:xfrm flipH="1">
              <a:off x="7138957" y="4254215"/>
              <a:ext cx="439200" cy="439200"/>
            </a:xfrm>
            <a:prstGeom prst="ellipse">
              <a:avLst/>
            </a:prstGeom>
            <a:solidFill>
              <a:srgbClr val="8000F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Light"/>
                <a:ea typeface="Lato Light"/>
                <a:cs typeface="Lato Light"/>
                <a:sym typeface="Lato Light"/>
              </a:endParaRPr>
            </a:p>
          </p:txBody>
        </p:sp>
        <p:pic>
          <p:nvPicPr>
            <p:cNvPr descr="tw-01.png" id="403" name="Google Shape;403;p20"/>
            <p:cNvPicPr preferRelativeResize="0"/>
            <p:nvPr/>
          </p:nvPicPr>
          <p:blipFill rotWithShape="1">
            <a:blip r:embed="rId5">
              <a:alphaModFix/>
            </a:blip>
            <a:srcRect b="0" l="0" r="0" t="0"/>
            <a:stretch/>
          </p:blipFill>
          <p:spPr>
            <a:xfrm>
              <a:off x="7238126" y="4361923"/>
              <a:ext cx="231381" cy="231381"/>
            </a:xfrm>
            <a:prstGeom prst="rect">
              <a:avLst/>
            </a:prstGeom>
            <a:noFill/>
            <a:ln>
              <a:noFill/>
            </a:ln>
          </p:spPr>
        </p:pic>
      </p:grpSp>
      <p:grpSp>
        <p:nvGrpSpPr>
          <p:cNvPr id="404" name="Google Shape;404;p20"/>
          <p:cNvGrpSpPr/>
          <p:nvPr/>
        </p:nvGrpSpPr>
        <p:grpSpPr>
          <a:xfrm>
            <a:off x="8044211" y="4254215"/>
            <a:ext cx="439200" cy="439200"/>
            <a:chOff x="7907211" y="4266229"/>
            <a:chExt cx="439200" cy="439200"/>
          </a:xfrm>
        </p:grpSpPr>
        <p:sp>
          <p:nvSpPr>
            <p:cNvPr id="405" name="Google Shape;405;p20"/>
            <p:cNvSpPr/>
            <p:nvPr/>
          </p:nvSpPr>
          <p:spPr>
            <a:xfrm flipH="1">
              <a:off x="7907211" y="4266229"/>
              <a:ext cx="439200" cy="439200"/>
            </a:xfrm>
            <a:prstGeom prst="ellipse">
              <a:avLst/>
            </a:prstGeom>
            <a:solidFill>
              <a:srgbClr val="1CB2BD"/>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1CB2BD"/>
                </a:solidFill>
                <a:latin typeface="Lato Light"/>
                <a:ea typeface="Lato Light"/>
                <a:cs typeface="Lato Light"/>
                <a:sym typeface="Lato Light"/>
              </a:endParaRPr>
            </a:p>
          </p:txBody>
        </p:sp>
        <p:pic>
          <p:nvPicPr>
            <p:cNvPr descr="linkedin.png" id="406" name="Google Shape;406;p20"/>
            <p:cNvPicPr preferRelativeResize="0"/>
            <p:nvPr/>
          </p:nvPicPr>
          <p:blipFill rotWithShape="1">
            <a:blip r:embed="rId6">
              <a:alphaModFix/>
            </a:blip>
            <a:srcRect b="0" l="0" r="0" t="0"/>
            <a:stretch/>
          </p:blipFill>
          <p:spPr>
            <a:xfrm>
              <a:off x="8011408" y="4355178"/>
              <a:ext cx="238125" cy="238125"/>
            </a:xfrm>
            <a:prstGeom prst="rect">
              <a:avLst/>
            </a:prstGeom>
            <a:noFill/>
            <a:ln>
              <a:noFill/>
            </a:ln>
          </p:spPr>
        </p:pic>
      </p:grpSp>
      <p:pic>
        <p:nvPicPr>
          <p:cNvPr descr="DI_Logo_Full_Color_RGB.png" id="407" name="Google Shape;407;p20"/>
          <p:cNvPicPr preferRelativeResize="0"/>
          <p:nvPr/>
        </p:nvPicPr>
        <p:blipFill rotWithShape="1">
          <a:blip r:embed="rId7">
            <a:alphaModFix/>
          </a:blip>
          <a:srcRect b="0" l="0" r="0" t="0"/>
          <a:stretch/>
        </p:blipFill>
        <p:spPr>
          <a:xfrm>
            <a:off x="3544334" y="238154"/>
            <a:ext cx="1911341" cy="477836"/>
          </a:xfrm>
          <a:prstGeom prst="rect">
            <a:avLst/>
          </a:prstGeom>
          <a:noFill/>
          <a:ln>
            <a:noFill/>
          </a:ln>
        </p:spPr>
      </p:pic>
      <p:sp>
        <p:nvSpPr>
          <p:cNvPr id="408" name="Google Shape;408;p20"/>
          <p:cNvSpPr txBox="1"/>
          <p:nvPr/>
        </p:nvSpPr>
        <p:spPr>
          <a:xfrm>
            <a:off x="6347320" y="4799226"/>
            <a:ext cx="609000" cy="2100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750"/>
              <a:buFont typeface="Arial"/>
              <a:buNone/>
            </a:pPr>
            <a:r>
              <a:rPr b="1" i="0" lang="en-GB" sz="750" u="sng" cap="none" strike="noStrike">
                <a:solidFill>
                  <a:schemeClr val="hlink"/>
                </a:solidFill>
                <a:latin typeface="Lato"/>
                <a:ea typeface="Lato"/>
                <a:cs typeface="Lato"/>
                <a:sym typeface="Lato"/>
                <a:hlinkClick r:id="rId8"/>
              </a:rPr>
              <a:t>FACEBOOK</a:t>
            </a:r>
            <a:endParaRPr b="1" i="0" sz="750" u="none" cap="none" strike="noStrike">
              <a:solidFill>
                <a:schemeClr val="dk1"/>
              </a:solidFill>
              <a:latin typeface="Lato"/>
              <a:ea typeface="Lato"/>
              <a:cs typeface="Lato"/>
              <a:sym typeface="Lato"/>
            </a:endParaRPr>
          </a:p>
        </p:txBody>
      </p:sp>
      <p:sp>
        <p:nvSpPr>
          <p:cNvPr id="409" name="Google Shape;409;p20"/>
          <p:cNvSpPr txBox="1"/>
          <p:nvPr/>
        </p:nvSpPr>
        <p:spPr>
          <a:xfrm>
            <a:off x="7156063" y="4799226"/>
            <a:ext cx="609000" cy="2100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750"/>
              <a:buFont typeface="Arial"/>
              <a:buNone/>
            </a:pPr>
            <a:r>
              <a:rPr b="1" i="0" lang="en-GB" sz="750" u="sng" cap="none" strike="noStrike">
                <a:solidFill>
                  <a:schemeClr val="hlink"/>
                </a:solidFill>
                <a:latin typeface="Lato"/>
                <a:ea typeface="Lato"/>
                <a:cs typeface="Lato"/>
                <a:sym typeface="Lato"/>
                <a:hlinkClick r:id="rId9"/>
              </a:rPr>
              <a:t>TWITTER</a:t>
            </a:r>
            <a:endParaRPr b="1" i="0" sz="750" u="none" cap="none" strike="noStrike">
              <a:solidFill>
                <a:schemeClr val="dk1"/>
              </a:solidFill>
              <a:latin typeface="Lato"/>
              <a:ea typeface="Lato"/>
              <a:cs typeface="Lato"/>
              <a:sym typeface="Lato"/>
            </a:endParaRPr>
          </a:p>
        </p:txBody>
      </p:sp>
      <p:sp>
        <p:nvSpPr>
          <p:cNvPr id="410" name="Google Shape;410;p20"/>
          <p:cNvSpPr txBox="1"/>
          <p:nvPr/>
        </p:nvSpPr>
        <p:spPr>
          <a:xfrm>
            <a:off x="7964813" y="4799226"/>
            <a:ext cx="609000" cy="2100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750"/>
              <a:buFont typeface="Arial"/>
              <a:buNone/>
            </a:pPr>
            <a:r>
              <a:rPr b="1" i="0" lang="en-GB" sz="750" u="sng" cap="none" strike="noStrike">
                <a:solidFill>
                  <a:schemeClr val="hlink"/>
                </a:solidFill>
                <a:latin typeface="Lato"/>
                <a:ea typeface="Lato"/>
                <a:cs typeface="Lato"/>
                <a:sym typeface="Lato"/>
                <a:hlinkClick r:id="rId10"/>
              </a:rPr>
              <a:t>LINKEDIN</a:t>
            </a:r>
            <a:endParaRPr b="1" i="0" sz="750" u="none" cap="none" strike="noStrike">
              <a:solidFill>
                <a:schemeClr val="dk1"/>
              </a:solidFill>
              <a:latin typeface="Lato"/>
              <a:ea typeface="Lato"/>
              <a:cs typeface="Lato"/>
              <a:sym typeface="Lato"/>
            </a:endParaRPr>
          </a:p>
        </p:txBody>
      </p:sp>
      <p:sp>
        <p:nvSpPr>
          <p:cNvPr id="411" name="Google Shape;411;p20"/>
          <p:cNvSpPr txBox="1"/>
          <p:nvPr/>
        </p:nvSpPr>
        <p:spPr>
          <a:xfrm>
            <a:off x="543875" y="3626675"/>
            <a:ext cx="7893900" cy="3999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025"/>
              <a:buFont typeface="Arial"/>
              <a:buNone/>
            </a:pPr>
            <a:r>
              <a:rPr b="1" i="0" lang="en-GB" sz="2025" u="none" cap="none" strike="noStrike">
                <a:solidFill>
                  <a:srgbClr val="000000"/>
                </a:solidFill>
                <a:latin typeface="Montserrat ExtraBold"/>
                <a:ea typeface="Montserrat ExtraBold"/>
                <a:cs typeface="Montserrat ExtraBold"/>
                <a:sym typeface="Montserrat ExtraBold"/>
              </a:rPr>
              <a:t>Thank you for investing in our future.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4"/>
          <p:cNvSpPr/>
          <p:nvPr/>
        </p:nvSpPr>
        <p:spPr>
          <a:xfrm>
            <a:off x="-13725" y="4122773"/>
            <a:ext cx="9156600" cy="1020600"/>
          </a:xfrm>
          <a:prstGeom prst="rect">
            <a:avLst/>
          </a:prstGeom>
          <a:solidFill>
            <a:srgbClr val="FF6600"/>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5"/>
              <a:buFont typeface="Arial"/>
              <a:buNone/>
            </a:pPr>
            <a:r>
              <a:t/>
            </a:r>
            <a:endParaRPr b="1" i="0" sz="525" u="none" cap="none" strike="noStrike">
              <a:solidFill>
                <a:schemeClr val="lt1"/>
              </a:solidFill>
              <a:latin typeface="Montserrat ExtraBold"/>
              <a:ea typeface="Montserrat ExtraBold"/>
              <a:cs typeface="Montserrat ExtraBold"/>
              <a:sym typeface="Montserrat ExtraBold"/>
            </a:endParaRPr>
          </a:p>
        </p:txBody>
      </p:sp>
      <p:sp>
        <p:nvSpPr>
          <p:cNvPr id="91" name="Google Shape;91;p4"/>
          <p:cNvSpPr txBox="1"/>
          <p:nvPr/>
        </p:nvSpPr>
        <p:spPr>
          <a:xfrm>
            <a:off x="156050" y="4227599"/>
            <a:ext cx="8830800" cy="915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2700"/>
              <a:buFont typeface="Arial"/>
              <a:buNone/>
            </a:pPr>
            <a:r>
              <a:rPr b="0" i="0" lang="en-GB" sz="2700" u="none" cap="none" strike="noStrike">
                <a:solidFill>
                  <a:schemeClr val="lt1"/>
                </a:solidFill>
                <a:latin typeface="Montserrat ExtraBold"/>
                <a:ea typeface="Montserrat ExtraBold"/>
                <a:cs typeface="Montserrat ExtraBold"/>
                <a:sym typeface="Montserrat ExtraBold"/>
              </a:rPr>
              <a:t>&lt;Your Team Name&gt;</a:t>
            </a:r>
            <a:endParaRPr b="0" i="0" sz="1400" u="none" cap="none" strike="noStrike">
              <a:solidFill>
                <a:srgbClr val="000000"/>
              </a:solidFill>
              <a:latin typeface="Montserrat"/>
              <a:ea typeface="Montserrat"/>
              <a:cs typeface="Montserrat"/>
              <a:sym typeface="Montserrat"/>
            </a:endParaRPr>
          </a:p>
          <a:p>
            <a:pPr indent="0" lvl="0" marL="0" marR="0" rtl="0" algn="ctr">
              <a:lnSpc>
                <a:spcPct val="80000"/>
              </a:lnSpc>
              <a:spcBef>
                <a:spcPts val="0"/>
              </a:spcBef>
              <a:spcAft>
                <a:spcPts val="0"/>
              </a:spcAft>
              <a:buClr>
                <a:srgbClr val="000000"/>
              </a:buClr>
              <a:buSzPts val="2250"/>
              <a:buFont typeface="Arial"/>
              <a:buNone/>
            </a:pPr>
            <a:r>
              <a:rPr b="0" i="0" lang="en-GB" sz="2250" u="none" cap="none" strike="noStrike">
                <a:solidFill>
                  <a:schemeClr val="lt1"/>
                </a:solidFill>
                <a:latin typeface="Montserrat"/>
                <a:ea typeface="Montserrat"/>
                <a:cs typeface="Montserrat"/>
                <a:sym typeface="Montserrat"/>
              </a:rPr>
              <a:t>&lt;Your Place at Local Tournament, Challenge, Level&gt;</a:t>
            </a:r>
            <a:endParaRPr b="0" i="0" sz="1400" u="none" cap="none" strike="noStrike">
              <a:solidFill>
                <a:srgbClr val="000000"/>
              </a:solidFill>
              <a:latin typeface="Montserrat"/>
              <a:ea typeface="Montserrat"/>
              <a:cs typeface="Montserrat"/>
              <a:sym typeface="Montserrat"/>
            </a:endParaRPr>
          </a:p>
        </p:txBody>
      </p:sp>
      <p:pic>
        <p:nvPicPr>
          <p:cNvPr id="92" name="Google Shape;92;p4"/>
          <p:cNvPicPr preferRelativeResize="0"/>
          <p:nvPr/>
        </p:nvPicPr>
        <p:blipFill rotWithShape="1">
          <a:blip r:embed="rId3">
            <a:alphaModFix/>
          </a:blip>
          <a:srcRect b="0" l="0" r="0" t="0"/>
          <a:stretch/>
        </p:blipFill>
        <p:spPr>
          <a:xfrm>
            <a:off x="585423" y="196123"/>
            <a:ext cx="3682921" cy="3682921"/>
          </a:xfrm>
          <a:prstGeom prst="rect">
            <a:avLst/>
          </a:prstGeom>
          <a:noFill/>
          <a:ln>
            <a:noFill/>
          </a:ln>
        </p:spPr>
      </p:pic>
      <p:pic>
        <p:nvPicPr>
          <p:cNvPr id="93" name="Google Shape;93;p4"/>
          <p:cNvPicPr preferRelativeResize="0"/>
          <p:nvPr/>
        </p:nvPicPr>
        <p:blipFill rotWithShape="1">
          <a:blip r:embed="rId4">
            <a:alphaModFix/>
          </a:blip>
          <a:srcRect b="0" l="0" r="0" t="0"/>
          <a:stretch/>
        </p:blipFill>
        <p:spPr>
          <a:xfrm>
            <a:off x="4745550" y="196125"/>
            <a:ext cx="3682922" cy="3682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5"/>
          <p:cNvSpPr txBox="1"/>
          <p:nvPr/>
        </p:nvSpPr>
        <p:spPr>
          <a:xfrm>
            <a:off x="540008" y="463634"/>
            <a:ext cx="52602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Vision, Mission, Values</a:t>
            </a:r>
            <a:endParaRPr b="0" i="0" sz="1400" u="none" cap="none" strike="noStrike">
              <a:solidFill>
                <a:srgbClr val="000000"/>
              </a:solidFill>
              <a:latin typeface="Arial"/>
              <a:ea typeface="Arial"/>
              <a:cs typeface="Arial"/>
              <a:sym typeface="Arial"/>
            </a:endParaRPr>
          </a:p>
        </p:txBody>
      </p:sp>
      <p:sp>
        <p:nvSpPr>
          <p:cNvPr id="100" name="Google Shape;100;p5"/>
          <p:cNvSpPr txBox="1"/>
          <p:nvPr/>
        </p:nvSpPr>
        <p:spPr>
          <a:xfrm>
            <a:off x="540008" y="300616"/>
            <a:ext cx="3283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WHY WE DO DI</a:t>
            </a:r>
            <a:endParaRPr b="0" i="0" sz="1400" u="none" cap="none" strike="noStrike">
              <a:solidFill>
                <a:srgbClr val="8000FF"/>
              </a:solidFill>
              <a:latin typeface="Arial"/>
              <a:ea typeface="Arial"/>
              <a:cs typeface="Arial"/>
              <a:sym typeface="Arial"/>
            </a:endParaRPr>
          </a:p>
        </p:txBody>
      </p:sp>
      <p:sp>
        <p:nvSpPr>
          <p:cNvPr id="101" name="Google Shape;101;p5"/>
          <p:cNvSpPr txBox="1"/>
          <p:nvPr/>
        </p:nvSpPr>
        <p:spPr>
          <a:xfrm>
            <a:off x="2433725" y="1190075"/>
            <a:ext cx="6297900" cy="3798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200"/>
              <a:buFont typeface="Arial"/>
              <a:buNone/>
            </a:pPr>
            <a:r>
              <a:rPr b="1" i="0" lang="en-GB" sz="1200" u="none" cap="none" strike="noStrike">
                <a:solidFill>
                  <a:srgbClr val="8000FF"/>
                </a:solidFill>
                <a:latin typeface="Open Sans"/>
                <a:ea typeface="Open Sans"/>
                <a:cs typeface="Open Sans"/>
                <a:sym typeface="Open Sans"/>
              </a:rPr>
              <a:t>Vision</a:t>
            </a:r>
            <a:endParaRPr b="1"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225"/>
              </a:spcBef>
              <a:spcAft>
                <a:spcPts val="0"/>
              </a:spcAft>
              <a:buClr>
                <a:srgbClr val="000000"/>
              </a:buClr>
              <a:buSzPts val="1000"/>
              <a:buFont typeface="Arial"/>
              <a:buNone/>
            </a:pPr>
            <a:r>
              <a:rPr lang="en-GB" sz="1000">
                <a:solidFill>
                  <a:srgbClr val="253C56"/>
                </a:solidFill>
                <a:latin typeface="Open Sans"/>
                <a:ea typeface="Open Sans"/>
                <a:cs typeface="Open Sans"/>
                <a:sym typeface="Open Sans"/>
              </a:rPr>
              <a:t>Ignite the power of ALL youth to be the creative and collaborative innovators of tomorrow.</a:t>
            </a:r>
            <a:br>
              <a:rPr b="0" i="0" lang="en-GB" sz="1000" u="none" cap="none" strike="noStrike">
                <a:solidFill>
                  <a:srgbClr val="000000"/>
                </a:solidFill>
                <a:latin typeface="Open Sans"/>
                <a:ea typeface="Open Sans"/>
                <a:cs typeface="Open Sans"/>
                <a:sym typeface="Open Sans"/>
              </a:rPr>
            </a:br>
            <a:endParaRPr b="1"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0"/>
              </a:spcBef>
              <a:spcAft>
                <a:spcPts val="0"/>
              </a:spcAft>
              <a:buClr>
                <a:schemeClr val="dk1"/>
              </a:buClr>
              <a:buSzPts val="1200"/>
              <a:buFont typeface="Arial"/>
              <a:buNone/>
            </a:pPr>
            <a:r>
              <a:rPr b="1" i="0" lang="en-GB" sz="1200" u="none" cap="none" strike="noStrike">
                <a:solidFill>
                  <a:srgbClr val="8000FF"/>
                </a:solidFill>
                <a:latin typeface="Open Sans"/>
                <a:ea typeface="Open Sans"/>
                <a:cs typeface="Open Sans"/>
                <a:sym typeface="Open Sans"/>
              </a:rPr>
              <a:t>Mission</a:t>
            </a:r>
            <a:endParaRPr b="1"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225"/>
              </a:spcBef>
              <a:spcAft>
                <a:spcPts val="0"/>
              </a:spcAft>
              <a:buClr>
                <a:srgbClr val="000000"/>
              </a:buClr>
              <a:buSzPts val="1000"/>
              <a:buFont typeface="Arial"/>
              <a:buNone/>
            </a:pPr>
            <a:r>
              <a:rPr lang="en-GB" sz="1000">
                <a:solidFill>
                  <a:srgbClr val="253C56"/>
                </a:solidFill>
                <a:latin typeface="Open Sans"/>
                <a:ea typeface="Open Sans"/>
                <a:cs typeface="Open Sans"/>
                <a:sym typeface="Open Sans"/>
              </a:rPr>
              <a:t>To inspire and equip youth to imagine and innovate through the creative process.</a:t>
            </a:r>
            <a:endParaRPr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225"/>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0"/>
              </a:spcBef>
              <a:spcAft>
                <a:spcPts val="0"/>
              </a:spcAft>
              <a:buClr>
                <a:schemeClr val="dk1"/>
              </a:buClr>
              <a:buSzPts val="1200"/>
              <a:buFont typeface="Arial"/>
              <a:buNone/>
            </a:pPr>
            <a:r>
              <a:rPr b="1" i="0" lang="en-GB" sz="1200" u="none" cap="none" strike="noStrike">
                <a:solidFill>
                  <a:srgbClr val="8000FF"/>
                </a:solidFill>
                <a:latin typeface="Open Sans"/>
                <a:ea typeface="Open Sans"/>
                <a:cs typeface="Open Sans"/>
                <a:sym typeface="Open Sans"/>
              </a:rPr>
              <a:t>DI </a:t>
            </a:r>
            <a:r>
              <a:rPr b="1" lang="en-GB" sz="1200">
                <a:solidFill>
                  <a:srgbClr val="8000FF"/>
                </a:solidFill>
                <a:latin typeface="Open Sans"/>
                <a:ea typeface="Open Sans"/>
                <a:cs typeface="Open Sans"/>
                <a:sym typeface="Open Sans"/>
              </a:rPr>
              <a:t>Values</a:t>
            </a:r>
            <a:endParaRPr b="1" i="0" sz="1000" u="none" cap="none" strike="noStrike">
              <a:solidFill>
                <a:schemeClr val="dk1"/>
              </a:solidFill>
              <a:latin typeface="Open Sans"/>
              <a:ea typeface="Open Sans"/>
              <a:cs typeface="Open Sans"/>
              <a:sym typeface="Open Sans"/>
            </a:endParaRPr>
          </a:p>
          <a:p>
            <a:pPr indent="0" lvl="0" marL="0" rtl="0" algn="l">
              <a:lnSpc>
                <a:spcPct val="150000"/>
              </a:lnSpc>
              <a:spcBef>
                <a:spcPts val="1000"/>
              </a:spcBef>
              <a:spcAft>
                <a:spcPts val="0"/>
              </a:spcAft>
              <a:buNone/>
            </a:pPr>
            <a:r>
              <a:rPr b="1" lang="en-GB" sz="1000">
                <a:solidFill>
                  <a:srgbClr val="253C56"/>
                </a:solidFill>
                <a:latin typeface="Open Sans"/>
                <a:ea typeface="Open Sans"/>
                <a:cs typeface="Open Sans"/>
                <a:sym typeface="Open Sans"/>
              </a:rPr>
              <a:t>Collaboration: </a:t>
            </a:r>
            <a:r>
              <a:rPr lang="en-GB" sz="1000">
                <a:solidFill>
                  <a:srgbClr val="253C56"/>
                </a:solidFill>
                <a:latin typeface="Open Sans"/>
                <a:ea typeface="Open Sans"/>
                <a:cs typeface="Open Sans"/>
                <a:sym typeface="Open Sans"/>
              </a:rPr>
              <a:t>We work as a team because together we go further</a:t>
            </a:r>
            <a:endParaRPr sz="1000">
              <a:solidFill>
                <a:srgbClr val="253C56"/>
              </a:solidFill>
              <a:latin typeface="Open Sans"/>
              <a:ea typeface="Open Sans"/>
              <a:cs typeface="Open Sans"/>
              <a:sym typeface="Open Sans"/>
            </a:endParaRPr>
          </a:p>
          <a:p>
            <a:pPr indent="0" lvl="0" marL="0" rtl="0" algn="l">
              <a:lnSpc>
                <a:spcPct val="150000"/>
              </a:lnSpc>
              <a:spcBef>
                <a:spcPts val="200"/>
              </a:spcBef>
              <a:spcAft>
                <a:spcPts val="0"/>
              </a:spcAft>
              <a:buNone/>
            </a:pPr>
            <a:r>
              <a:rPr b="1" lang="en-GB" sz="1000">
                <a:solidFill>
                  <a:srgbClr val="253C56"/>
                </a:solidFill>
                <a:latin typeface="Open Sans"/>
                <a:ea typeface="Open Sans"/>
                <a:cs typeface="Open Sans"/>
                <a:sym typeface="Open Sans"/>
              </a:rPr>
              <a:t>Respect: </a:t>
            </a:r>
            <a:r>
              <a:rPr lang="en-GB" sz="1000">
                <a:solidFill>
                  <a:srgbClr val="253C56"/>
                </a:solidFill>
                <a:latin typeface="Open Sans"/>
                <a:ea typeface="Open Sans"/>
                <a:cs typeface="Open Sans"/>
                <a:sym typeface="Open Sans"/>
              </a:rPr>
              <a:t>We treat all people with fairness, kindness, and consideration</a:t>
            </a:r>
            <a:endParaRPr sz="1000">
              <a:solidFill>
                <a:srgbClr val="253C56"/>
              </a:solidFill>
              <a:latin typeface="Open Sans"/>
              <a:ea typeface="Open Sans"/>
              <a:cs typeface="Open Sans"/>
              <a:sym typeface="Open Sans"/>
            </a:endParaRPr>
          </a:p>
          <a:p>
            <a:pPr indent="0" lvl="0" marL="0" rtl="0" algn="l">
              <a:lnSpc>
                <a:spcPct val="150000"/>
              </a:lnSpc>
              <a:spcBef>
                <a:spcPts val="200"/>
              </a:spcBef>
              <a:spcAft>
                <a:spcPts val="0"/>
              </a:spcAft>
              <a:buNone/>
            </a:pPr>
            <a:r>
              <a:rPr b="1" lang="en-GB" sz="1000">
                <a:solidFill>
                  <a:srgbClr val="253C56"/>
                </a:solidFill>
                <a:latin typeface="Open Sans"/>
                <a:ea typeface="Open Sans"/>
                <a:cs typeface="Open Sans"/>
                <a:sym typeface="Open Sans"/>
              </a:rPr>
              <a:t>Stewardship: </a:t>
            </a:r>
            <a:r>
              <a:rPr lang="en-GB" sz="1000">
                <a:solidFill>
                  <a:srgbClr val="253C56"/>
                </a:solidFill>
                <a:latin typeface="Open Sans"/>
                <a:ea typeface="Open Sans"/>
                <a:cs typeface="Open Sans"/>
                <a:sym typeface="Open Sans"/>
              </a:rPr>
              <a:t>We accept personal responsibility to nurture a global culture of creativity, innovation, and self-expression</a:t>
            </a:r>
            <a:endParaRPr sz="1000">
              <a:solidFill>
                <a:srgbClr val="253C56"/>
              </a:solidFill>
              <a:latin typeface="Open Sans"/>
              <a:ea typeface="Open Sans"/>
              <a:cs typeface="Open Sans"/>
              <a:sym typeface="Open Sans"/>
            </a:endParaRPr>
          </a:p>
          <a:p>
            <a:pPr indent="0" lvl="0" marL="0" rtl="0" algn="l">
              <a:lnSpc>
                <a:spcPct val="150000"/>
              </a:lnSpc>
              <a:spcBef>
                <a:spcPts val="200"/>
              </a:spcBef>
              <a:spcAft>
                <a:spcPts val="0"/>
              </a:spcAft>
              <a:buNone/>
            </a:pPr>
            <a:r>
              <a:rPr b="1" lang="en-GB" sz="1000">
                <a:solidFill>
                  <a:srgbClr val="253C56"/>
                </a:solidFill>
                <a:latin typeface="Open Sans"/>
                <a:ea typeface="Open Sans"/>
                <a:cs typeface="Open Sans"/>
                <a:sym typeface="Open Sans"/>
              </a:rPr>
              <a:t>Perseverance: </a:t>
            </a:r>
            <a:r>
              <a:rPr lang="en-GB" sz="1000">
                <a:solidFill>
                  <a:srgbClr val="253C56"/>
                </a:solidFill>
                <a:latin typeface="Open Sans"/>
                <a:ea typeface="Open Sans"/>
                <a:cs typeface="Open Sans"/>
                <a:sym typeface="Open Sans"/>
              </a:rPr>
              <a:t>We encourage trying until we achieve any goal</a:t>
            </a:r>
            <a:endParaRPr sz="1000">
              <a:solidFill>
                <a:srgbClr val="253C56"/>
              </a:solidFill>
              <a:latin typeface="Open Sans"/>
              <a:ea typeface="Open Sans"/>
              <a:cs typeface="Open Sans"/>
              <a:sym typeface="Open Sans"/>
            </a:endParaRPr>
          </a:p>
          <a:p>
            <a:pPr indent="0" lvl="0" marL="0" rtl="0" algn="l">
              <a:lnSpc>
                <a:spcPct val="150000"/>
              </a:lnSpc>
              <a:spcBef>
                <a:spcPts val="200"/>
              </a:spcBef>
              <a:spcAft>
                <a:spcPts val="0"/>
              </a:spcAft>
              <a:buNone/>
            </a:pPr>
            <a:r>
              <a:rPr b="1" lang="en-GB" sz="1000">
                <a:solidFill>
                  <a:srgbClr val="253C56"/>
                </a:solidFill>
                <a:latin typeface="Open Sans"/>
                <a:ea typeface="Open Sans"/>
                <a:cs typeface="Open Sans"/>
                <a:sym typeface="Open Sans"/>
              </a:rPr>
              <a:t>Integrity: </a:t>
            </a:r>
            <a:r>
              <a:rPr lang="en-GB" sz="1000">
                <a:solidFill>
                  <a:srgbClr val="253C56"/>
                </a:solidFill>
                <a:latin typeface="Open Sans"/>
                <a:ea typeface="Open Sans"/>
                <a:cs typeface="Open Sans"/>
                <a:sym typeface="Open Sans"/>
              </a:rPr>
              <a:t>We hold ourselves to the highest standards by owning our work, actions, and decisions</a:t>
            </a:r>
            <a:endParaRPr sz="1000">
              <a:solidFill>
                <a:srgbClr val="253C56"/>
              </a:solidFill>
              <a:latin typeface="Open Sans"/>
              <a:ea typeface="Open Sans"/>
              <a:cs typeface="Open Sans"/>
              <a:sym typeface="Open Sans"/>
            </a:endParaRPr>
          </a:p>
          <a:p>
            <a:pPr indent="0" lvl="0" marL="0" rtl="0" algn="l">
              <a:lnSpc>
                <a:spcPct val="130000"/>
              </a:lnSpc>
              <a:spcBef>
                <a:spcPts val="1200"/>
              </a:spcBef>
              <a:spcAft>
                <a:spcPts val="0"/>
              </a:spcAft>
              <a:buClr>
                <a:schemeClr val="dk1"/>
              </a:buClr>
              <a:buSzPts val="1100"/>
              <a:buFont typeface="Arial"/>
              <a:buNone/>
            </a:pPr>
            <a:r>
              <a:t/>
            </a:r>
            <a:endParaRPr sz="1000">
              <a:solidFill>
                <a:srgbClr val="253C56"/>
              </a:solidFill>
              <a:latin typeface="Open Sans"/>
              <a:ea typeface="Open Sans"/>
              <a:cs typeface="Open Sans"/>
              <a:sym typeface="Open Sans"/>
            </a:endParaRPr>
          </a:p>
          <a:p>
            <a:pPr indent="0" lvl="0" marL="0" rtl="0" algn="l">
              <a:lnSpc>
                <a:spcPct val="130000"/>
              </a:lnSpc>
              <a:spcBef>
                <a:spcPts val="1200"/>
              </a:spcBef>
              <a:spcAft>
                <a:spcPts val="0"/>
              </a:spcAft>
              <a:buClr>
                <a:schemeClr val="dk1"/>
              </a:buClr>
              <a:buSzPts val="1100"/>
              <a:buFont typeface="Arial"/>
              <a:buNone/>
            </a:pPr>
            <a:r>
              <a:t/>
            </a:r>
            <a:endParaRPr sz="1000">
              <a:solidFill>
                <a:srgbClr val="253C56"/>
              </a:solidFill>
              <a:latin typeface="Open Sans"/>
              <a:ea typeface="Open Sans"/>
              <a:cs typeface="Open Sans"/>
              <a:sym typeface="Open Sans"/>
            </a:endParaRPr>
          </a:p>
          <a:p>
            <a:pPr indent="0" lvl="0" marL="0" marR="0" rtl="0" algn="l">
              <a:lnSpc>
                <a:spcPct val="150000"/>
              </a:lnSpc>
              <a:spcBef>
                <a:spcPts val="20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marR="0" rtl="0" algn="l">
              <a:lnSpc>
                <a:spcPct val="150000"/>
              </a:lnSpc>
              <a:spcBef>
                <a:spcPts val="1500"/>
              </a:spcBef>
              <a:spcAft>
                <a:spcPts val="0"/>
              </a:spcAft>
              <a:buClr>
                <a:schemeClr val="dk1"/>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50000"/>
              </a:lnSpc>
              <a:spcBef>
                <a:spcPts val="225"/>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225"/>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 </a:t>
            </a:r>
            <a:endParaRPr b="0" i="0" sz="1000" u="none" cap="none" strike="noStrike">
              <a:solidFill>
                <a:srgbClr val="000000"/>
              </a:solidFill>
              <a:latin typeface="Open Sans"/>
              <a:ea typeface="Open Sans"/>
              <a:cs typeface="Open Sans"/>
              <a:sym typeface="Open Sans"/>
            </a:endParaRPr>
          </a:p>
          <a:p>
            <a:pPr indent="0" lvl="0" marL="0" marR="0" rtl="0" algn="l">
              <a:lnSpc>
                <a:spcPct val="150000"/>
              </a:lnSpc>
              <a:spcBef>
                <a:spcPts val="225"/>
              </a:spcBef>
              <a:spcAft>
                <a:spcPts val="0"/>
              </a:spcAft>
              <a:buClr>
                <a:srgbClr val="000000"/>
              </a:buClr>
              <a:buSzPts val="1000"/>
              <a:buFont typeface="Arial"/>
              <a:buNone/>
            </a:pPr>
            <a:r>
              <a:t/>
            </a:r>
            <a:endParaRPr b="1" i="0" sz="1000" u="none" cap="none" strike="noStrike">
              <a:solidFill>
                <a:srgbClr val="000000"/>
              </a:solidFill>
              <a:latin typeface="Open Sans"/>
              <a:ea typeface="Open Sans"/>
              <a:cs typeface="Open Sans"/>
              <a:sym typeface="Open Sans"/>
            </a:endParaRPr>
          </a:p>
        </p:txBody>
      </p:sp>
      <p:pic>
        <p:nvPicPr>
          <p:cNvPr id="102" name="Google Shape;102;p5"/>
          <p:cNvPicPr preferRelativeResize="0"/>
          <p:nvPr/>
        </p:nvPicPr>
        <p:blipFill rotWithShape="1">
          <a:blip r:embed="rId3">
            <a:alphaModFix/>
          </a:blip>
          <a:srcRect b="0" l="0" r="0" t="0"/>
          <a:stretch/>
        </p:blipFill>
        <p:spPr>
          <a:xfrm>
            <a:off x="539996" y="1176271"/>
            <a:ext cx="1679627" cy="1679627"/>
          </a:xfrm>
          <a:prstGeom prst="rect">
            <a:avLst/>
          </a:prstGeom>
          <a:noFill/>
          <a:ln>
            <a:noFill/>
          </a:ln>
        </p:spPr>
      </p:pic>
      <p:pic>
        <p:nvPicPr>
          <p:cNvPr id="103" name="Google Shape;103;p5"/>
          <p:cNvPicPr preferRelativeResize="0"/>
          <p:nvPr/>
        </p:nvPicPr>
        <p:blipFill rotWithShape="1">
          <a:blip r:embed="rId4">
            <a:alphaModFix/>
          </a:blip>
          <a:srcRect b="0" l="0" r="0" t="0"/>
          <a:stretch/>
        </p:blipFill>
        <p:spPr>
          <a:xfrm>
            <a:off x="540000" y="3089499"/>
            <a:ext cx="1679629" cy="16796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nvSpPr>
        <p:spPr>
          <a:xfrm>
            <a:off x="5004025" y="2388600"/>
            <a:ext cx="3636000" cy="27549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200"/>
              <a:buFont typeface="Arial"/>
              <a:buNone/>
            </a:pPr>
            <a:r>
              <a:rPr b="1" i="0" lang="en-GB" sz="1200" u="none" cap="none" strike="noStrike">
                <a:solidFill>
                  <a:srgbClr val="8000FF"/>
                </a:solidFill>
                <a:latin typeface="Open Sans"/>
                <a:ea typeface="Open Sans"/>
                <a:cs typeface="Open Sans"/>
                <a:sym typeface="Open Sans"/>
              </a:rPr>
              <a:t>Global Finals </a:t>
            </a:r>
            <a:endParaRPr b="1" i="0" sz="1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Each year, teams from around the world qualify for Global Finals, the largest annual celebration of creativity in the world and the culminating event for the DI Challenge Experience. </a:t>
            </a:r>
            <a:endParaRPr b="0" i="0" sz="1400" u="none" cap="none" strike="noStrike">
              <a:solidFill>
                <a:srgbClr val="000000"/>
              </a:solidFill>
              <a:latin typeface="Arial"/>
              <a:ea typeface="Arial"/>
              <a:cs typeface="Arial"/>
              <a:sym typeface="Arial"/>
            </a:endParaRPr>
          </a:p>
          <a:p>
            <a:pPr indent="-171450" lvl="0" marL="171450" marR="0" rtl="0" algn="l">
              <a:lnSpc>
                <a:spcPct val="130000"/>
              </a:lnSpc>
              <a:spcBef>
                <a:spcPts val="0"/>
              </a:spcBef>
              <a:spcAft>
                <a:spcPts val="0"/>
              </a:spcAft>
              <a:buClr>
                <a:srgbClr val="000000"/>
              </a:buClr>
              <a:buSzPts val="1050"/>
              <a:buFont typeface="Arial"/>
              <a:buChar char="•"/>
            </a:pPr>
            <a:r>
              <a:rPr b="0" i="0" lang="en-GB" sz="1050" u="none" cap="none" strike="noStrike">
                <a:solidFill>
                  <a:srgbClr val="000000"/>
                </a:solidFill>
                <a:latin typeface="Open Sans"/>
                <a:ea typeface="Open Sans"/>
                <a:cs typeface="Open Sans"/>
                <a:sym typeface="Open Sans"/>
              </a:rPr>
              <a:t>Teams are top innovators, problem solvers, storytellers,  collaborators, critical thinkers, and project managers. </a:t>
            </a:r>
            <a:endParaRPr b="0" i="0" sz="1400" u="none" cap="none" strike="noStrike">
              <a:solidFill>
                <a:srgbClr val="000000"/>
              </a:solidFill>
              <a:latin typeface="Arial"/>
              <a:ea typeface="Arial"/>
              <a:cs typeface="Arial"/>
              <a:sym typeface="Arial"/>
            </a:endParaRPr>
          </a:p>
          <a:p>
            <a:pPr indent="-171450" lvl="0" marL="171450" marR="0" rtl="0" algn="l">
              <a:lnSpc>
                <a:spcPct val="130000"/>
              </a:lnSpc>
              <a:spcBef>
                <a:spcPts val="0"/>
              </a:spcBef>
              <a:spcAft>
                <a:spcPts val="0"/>
              </a:spcAft>
              <a:buClr>
                <a:srgbClr val="000000"/>
              </a:buClr>
              <a:buSzPts val="1050"/>
              <a:buFont typeface="Arial"/>
              <a:buChar char="•"/>
            </a:pPr>
            <a:r>
              <a:rPr b="0" i="0" lang="en-GB" sz="1050" u="none" cap="none" strike="noStrike">
                <a:solidFill>
                  <a:srgbClr val="000000"/>
                </a:solidFill>
                <a:latin typeface="Open Sans"/>
                <a:ea typeface="Open Sans"/>
                <a:cs typeface="Open Sans"/>
                <a:sym typeface="Open Sans"/>
              </a:rPr>
              <a:t>They strengthen their skills and widen their perspective and their appreciation of the similarities and differences in creative and innovative thinking.</a:t>
            </a:r>
            <a:endParaRPr b="0" i="0" sz="1400" u="none" cap="none" strike="noStrike">
              <a:solidFill>
                <a:srgbClr val="000000"/>
              </a:solidFill>
              <a:latin typeface="Arial"/>
              <a:ea typeface="Arial"/>
              <a:cs typeface="Arial"/>
              <a:sym typeface="Arial"/>
            </a:endParaRPr>
          </a:p>
        </p:txBody>
      </p:sp>
      <p:sp>
        <p:nvSpPr>
          <p:cNvPr id="110" name="Google Shape;110;p6"/>
          <p:cNvSpPr txBox="1"/>
          <p:nvPr/>
        </p:nvSpPr>
        <p:spPr>
          <a:xfrm>
            <a:off x="535983" y="413784"/>
            <a:ext cx="77592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Life-Changing Experiences</a:t>
            </a:r>
            <a:endParaRPr b="0" i="0" sz="1400" u="none" cap="none" strike="noStrike">
              <a:solidFill>
                <a:srgbClr val="000000"/>
              </a:solidFill>
              <a:latin typeface="Arial"/>
              <a:ea typeface="Arial"/>
              <a:cs typeface="Arial"/>
              <a:sym typeface="Arial"/>
            </a:endParaRPr>
          </a:p>
        </p:txBody>
      </p:sp>
      <p:sp>
        <p:nvSpPr>
          <p:cNvPr id="111" name="Google Shape;111;p6"/>
          <p:cNvSpPr txBox="1"/>
          <p:nvPr/>
        </p:nvSpPr>
        <p:spPr>
          <a:xfrm>
            <a:off x="535983" y="250766"/>
            <a:ext cx="3283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OUR CONTENT</a:t>
            </a:r>
            <a:endParaRPr b="0" i="0" sz="1400" u="none" cap="none" strike="noStrike">
              <a:solidFill>
                <a:srgbClr val="8000FF"/>
              </a:solidFill>
              <a:latin typeface="Arial"/>
              <a:ea typeface="Arial"/>
              <a:cs typeface="Arial"/>
              <a:sym typeface="Arial"/>
            </a:endParaRPr>
          </a:p>
        </p:txBody>
      </p:sp>
      <p:sp>
        <p:nvSpPr>
          <p:cNvPr id="112" name="Google Shape;112;p6"/>
          <p:cNvSpPr txBox="1"/>
          <p:nvPr/>
        </p:nvSpPr>
        <p:spPr>
          <a:xfrm>
            <a:off x="570875" y="2417374"/>
            <a:ext cx="3691800" cy="26814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200"/>
              <a:buFont typeface="Arial"/>
              <a:buNone/>
            </a:pPr>
            <a:r>
              <a:rPr b="1" i="0" lang="en-GB" sz="1200" u="none" cap="none" strike="noStrike">
                <a:solidFill>
                  <a:srgbClr val="8000FF"/>
                </a:solidFill>
                <a:latin typeface="Open Sans"/>
                <a:ea typeface="Open Sans"/>
                <a:cs typeface="Open Sans"/>
                <a:sym typeface="Open Sans"/>
              </a:rPr>
              <a:t>Team Challenge Experience</a:t>
            </a:r>
            <a:endParaRPr b="1" i="0" sz="1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Destination Imagination (DI) annually develops multidisciplinary Team Challenges that are designed as a fun and engaging system of learning. </a:t>
            </a:r>
            <a:endParaRPr b="0" i="0" sz="1400" u="none" cap="none" strike="noStrike">
              <a:solidFill>
                <a:srgbClr val="000000"/>
              </a:solidFill>
              <a:latin typeface="Arial"/>
              <a:ea typeface="Arial"/>
              <a:cs typeface="Arial"/>
              <a:sym typeface="Arial"/>
            </a:endParaRPr>
          </a:p>
          <a:p>
            <a:pPr indent="-171450" lvl="0" marL="171450" marR="0" rtl="0" algn="l">
              <a:lnSpc>
                <a:spcPct val="130000"/>
              </a:lnSpc>
              <a:spcBef>
                <a:spcPts val="0"/>
              </a:spcBef>
              <a:spcAft>
                <a:spcPts val="0"/>
              </a:spcAft>
              <a:buClr>
                <a:srgbClr val="000000"/>
              </a:buClr>
              <a:buSzPts val="1050"/>
              <a:buFont typeface="Arial"/>
              <a:buChar char="•"/>
            </a:pPr>
            <a:r>
              <a:rPr b="0" i="0" lang="en-GB" sz="1050" u="none" cap="none" strike="noStrike">
                <a:solidFill>
                  <a:srgbClr val="000000"/>
                </a:solidFill>
                <a:latin typeface="Open Sans"/>
                <a:ea typeface="Open Sans"/>
                <a:cs typeface="Open Sans"/>
                <a:sym typeface="Open Sans"/>
              </a:rPr>
              <a:t>Gain knowledge and experience in creative and critical thinking, project management, team building, conflict resolution, informed risk-taking, STEAM, perseverance, and a completion mind set.</a:t>
            </a:r>
            <a:endParaRPr b="0" i="0" sz="1400" u="none" cap="none" strike="noStrike">
              <a:solidFill>
                <a:srgbClr val="000000"/>
              </a:solidFill>
              <a:latin typeface="Arial"/>
              <a:ea typeface="Arial"/>
              <a:cs typeface="Arial"/>
              <a:sym typeface="Arial"/>
            </a:endParaRPr>
          </a:p>
          <a:p>
            <a:pPr indent="-171450" lvl="0" marL="171450" marR="0" rtl="0" algn="l">
              <a:lnSpc>
                <a:spcPct val="130000"/>
              </a:lnSpc>
              <a:spcBef>
                <a:spcPts val="0"/>
              </a:spcBef>
              <a:spcAft>
                <a:spcPts val="0"/>
              </a:spcAft>
              <a:buClr>
                <a:srgbClr val="000000"/>
              </a:buClr>
              <a:buSzPts val="1050"/>
              <a:buFont typeface="Arial"/>
              <a:buChar char="•"/>
            </a:pPr>
            <a:r>
              <a:rPr b="0" i="0" lang="en-GB" sz="1050" u="none" cap="none" strike="noStrike">
                <a:solidFill>
                  <a:schemeClr val="dk1"/>
                </a:solidFill>
                <a:latin typeface="Open Sans"/>
                <a:ea typeface="Open Sans"/>
                <a:cs typeface="Open Sans"/>
                <a:sym typeface="Open Sans"/>
              </a:rPr>
              <a:t>Each Challenge encourages students to explore their passions, discover their own talents and abilities, and learn new skills. </a:t>
            </a:r>
            <a:endParaRPr b="0" i="0" sz="1400" u="none" cap="none" strike="noStrike">
              <a:solidFill>
                <a:srgbClr val="000000"/>
              </a:solidFill>
              <a:latin typeface="Arial"/>
              <a:ea typeface="Arial"/>
              <a:cs typeface="Arial"/>
              <a:sym typeface="Arial"/>
            </a:endParaRPr>
          </a:p>
          <a:p>
            <a:pPr indent="-114300" lvl="0" marL="171450" marR="0" rtl="0" algn="l">
              <a:lnSpc>
                <a:spcPct val="130000"/>
              </a:lnSpc>
              <a:spcBef>
                <a:spcPts val="0"/>
              </a:spcBef>
              <a:spcAft>
                <a:spcPts val="0"/>
              </a:spcAft>
              <a:buClr>
                <a:srgbClr val="000000"/>
              </a:buClr>
              <a:buSzPts val="900"/>
              <a:buFont typeface="Arial"/>
              <a:buNone/>
            </a:pPr>
            <a:r>
              <a:t/>
            </a:r>
            <a:endParaRPr b="0" i="0" sz="900" u="none" cap="none" strike="noStrike">
              <a:solidFill>
                <a:srgbClr val="000000"/>
              </a:solidFill>
              <a:latin typeface="Open Sans"/>
              <a:ea typeface="Open Sans"/>
              <a:cs typeface="Open Sans"/>
              <a:sym typeface="Open Sans"/>
            </a:endParaRPr>
          </a:p>
        </p:txBody>
      </p:sp>
      <p:pic>
        <p:nvPicPr>
          <p:cNvPr descr="china_invitational.jpg" id="113" name="Google Shape;113;p6"/>
          <p:cNvPicPr preferRelativeResize="0"/>
          <p:nvPr/>
        </p:nvPicPr>
        <p:blipFill rotWithShape="1">
          <a:blip r:embed="rId3">
            <a:alphaModFix/>
          </a:blip>
          <a:srcRect b="0" l="0" r="0" t="0"/>
          <a:stretch/>
        </p:blipFill>
        <p:spPr>
          <a:xfrm>
            <a:off x="5004037" y="1296987"/>
            <a:ext cx="3509962" cy="909638"/>
          </a:xfrm>
          <a:prstGeom prst="rect">
            <a:avLst/>
          </a:prstGeom>
          <a:noFill/>
          <a:ln>
            <a:noFill/>
          </a:ln>
        </p:spPr>
      </p:pic>
      <p:pic>
        <p:nvPicPr>
          <p:cNvPr id="114" name="Google Shape;114;p6"/>
          <p:cNvPicPr preferRelativeResize="0"/>
          <p:nvPr/>
        </p:nvPicPr>
        <p:blipFill rotWithShape="1">
          <a:blip r:embed="rId4">
            <a:alphaModFix/>
          </a:blip>
          <a:srcRect b="30314" l="0" r="0" t="31931"/>
          <a:stretch/>
        </p:blipFill>
        <p:spPr>
          <a:xfrm>
            <a:off x="630003" y="1296987"/>
            <a:ext cx="3722654" cy="9369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7"/>
          <p:cNvSpPr txBox="1"/>
          <p:nvPr/>
        </p:nvSpPr>
        <p:spPr>
          <a:xfrm>
            <a:off x="56075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Why Support Your Local DI Team? </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121" name="Google Shape;121;p7"/>
          <p:cNvSpPr txBox="1"/>
          <p:nvPr/>
        </p:nvSpPr>
        <p:spPr>
          <a:xfrm>
            <a:off x="56075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PREPARE THE FUTURE WORKFORCE</a:t>
            </a:r>
            <a:endParaRPr b="0" i="0" sz="1400" u="none" cap="none" strike="noStrike">
              <a:solidFill>
                <a:srgbClr val="8000FF"/>
              </a:solidFill>
              <a:latin typeface="Arial"/>
              <a:ea typeface="Arial"/>
              <a:cs typeface="Arial"/>
              <a:sym typeface="Arial"/>
            </a:endParaRPr>
          </a:p>
        </p:txBody>
      </p:sp>
      <p:sp>
        <p:nvSpPr>
          <p:cNvPr id="122" name="Google Shape;122;p7"/>
          <p:cNvSpPr/>
          <p:nvPr/>
        </p:nvSpPr>
        <p:spPr>
          <a:xfrm>
            <a:off x="560750" y="986713"/>
            <a:ext cx="7775700" cy="3066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200"/>
              <a:buFont typeface="Arial"/>
              <a:buNone/>
            </a:pPr>
            <a:r>
              <a:rPr b="0" i="0" lang="en-GB" sz="1200" u="none" cap="none" strike="noStrike">
                <a:solidFill>
                  <a:schemeClr val="dk1"/>
                </a:solidFill>
                <a:latin typeface="Open Sans"/>
                <a:ea typeface="Open Sans"/>
                <a:cs typeface="Open Sans"/>
                <a:sym typeface="Open Sans"/>
              </a:rPr>
              <a:t>Dedicated to closing the skills gap and preparing learners for a future that is rapidly evolving. </a:t>
            </a:r>
            <a:endParaRPr b="0" i="0" sz="1400" u="none" cap="none" strike="noStrike">
              <a:solidFill>
                <a:srgbClr val="000000"/>
              </a:solidFill>
              <a:latin typeface="Arial"/>
              <a:ea typeface="Arial"/>
              <a:cs typeface="Arial"/>
              <a:sym typeface="Arial"/>
            </a:endParaRPr>
          </a:p>
        </p:txBody>
      </p:sp>
      <p:grpSp>
        <p:nvGrpSpPr>
          <p:cNvPr id="123" name="Google Shape;123;p7"/>
          <p:cNvGrpSpPr/>
          <p:nvPr/>
        </p:nvGrpSpPr>
        <p:grpSpPr>
          <a:xfrm>
            <a:off x="701943" y="1716206"/>
            <a:ext cx="7926583" cy="1218143"/>
            <a:chOff x="-271117" y="1159658"/>
            <a:chExt cx="9213743" cy="1383939"/>
          </a:xfrm>
        </p:grpSpPr>
        <p:pic>
          <p:nvPicPr>
            <p:cNvPr id="124" name="Google Shape;124;p7"/>
            <p:cNvPicPr preferRelativeResize="0"/>
            <p:nvPr/>
          </p:nvPicPr>
          <p:blipFill rotWithShape="1">
            <a:blip r:embed="rId3">
              <a:alphaModFix/>
            </a:blip>
            <a:srcRect b="0" l="0" r="0" t="0"/>
            <a:stretch/>
          </p:blipFill>
          <p:spPr>
            <a:xfrm>
              <a:off x="5133679" y="1159658"/>
              <a:ext cx="683300" cy="683300"/>
            </a:xfrm>
            <a:prstGeom prst="rect">
              <a:avLst/>
            </a:prstGeom>
            <a:noFill/>
            <a:ln>
              <a:noFill/>
            </a:ln>
          </p:spPr>
        </p:pic>
        <p:grpSp>
          <p:nvGrpSpPr>
            <p:cNvPr id="125" name="Google Shape;125;p7"/>
            <p:cNvGrpSpPr/>
            <p:nvPr/>
          </p:nvGrpSpPr>
          <p:grpSpPr>
            <a:xfrm>
              <a:off x="7250326" y="1172376"/>
              <a:ext cx="1692300" cy="1173521"/>
              <a:chOff x="7603101" y="1082176"/>
              <a:chExt cx="1692300" cy="1173521"/>
            </a:xfrm>
          </p:grpSpPr>
          <p:pic>
            <p:nvPicPr>
              <p:cNvPr id="126" name="Google Shape;126;p7"/>
              <p:cNvPicPr preferRelativeResize="0"/>
              <p:nvPr/>
            </p:nvPicPr>
            <p:blipFill rotWithShape="1">
              <a:blip r:embed="rId4">
                <a:alphaModFix/>
              </a:blip>
              <a:srcRect b="0" l="0" r="0" t="0"/>
              <a:stretch/>
            </p:blipFill>
            <p:spPr>
              <a:xfrm>
                <a:off x="8107601" y="1082176"/>
                <a:ext cx="683300" cy="683300"/>
              </a:xfrm>
              <a:prstGeom prst="rect">
                <a:avLst/>
              </a:prstGeom>
              <a:noFill/>
              <a:ln>
                <a:noFill/>
              </a:ln>
            </p:spPr>
          </p:pic>
          <p:sp>
            <p:nvSpPr>
              <p:cNvPr id="127" name="Google Shape;127;p7"/>
              <p:cNvSpPr txBox="1"/>
              <p:nvPr/>
            </p:nvSpPr>
            <p:spPr>
              <a:xfrm>
                <a:off x="7603101" y="1880697"/>
                <a:ext cx="1692300" cy="3750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Self-Confidence</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28" name="Google Shape;128;p7"/>
            <p:cNvGrpSpPr/>
            <p:nvPr/>
          </p:nvGrpSpPr>
          <p:grpSpPr>
            <a:xfrm>
              <a:off x="2982783" y="1174576"/>
              <a:ext cx="2380254" cy="1353082"/>
              <a:chOff x="2022483" y="773926"/>
              <a:chExt cx="2380254" cy="1353082"/>
            </a:xfrm>
          </p:grpSpPr>
          <p:pic>
            <p:nvPicPr>
              <p:cNvPr id="129" name="Google Shape;129;p7"/>
              <p:cNvPicPr preferRelativeResize="0"/>
              <p:nvPr/>
            </p:nvPicPr>
            <p:blipFill rotWithShape="1">
              <a:blip r:embed="rId5">
                <a:alphaModFix/>
              </a:blip>
              <a:srcRect b="0" l="0" r="0" t="0"/>
              <a:stretch/>
            </p:blipFill>
            <p:spPr>
              <a:xfrm>
                <a:off x="2862805" y="773926"/>
                <a:ext cx="683300" cy="685483"/>
              </a:xfrm>
              <a:prstGeom prst="rect">
                <a:avLst/>
              </a:prstGeom>
              <a:noFill/>
              <a:ln>
                <a:noFill/>
              </a:ln>
            </p:spPr>
          </p:pic>
          <p:sp>
            <p:nvSpPr>
              <p:cNvPr id="130" name="Google Shape;130;p7"/>
              <p:cNvSpPr txBox="1"/>
              <p:nvPr/>
            </p:nvSpPr>
            <p:spPr>
              <a:xfrm>
                <a:off x="2022483" y="1554308"/>
                <a:ext cx="2380254"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Creative &amp;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Critical </a:t>
                </a:r>
                <a:endParaRPr b="1" i="0" sz="10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Thinking</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31" name="Google Shape;131;p7"/>
            <p:cNvGrpSpPr/>
            <p:nvPr/>
          </p:nvGrpSpPr>
          <p:grpSpPr>
            <a:xfrm>
              <a:off x="2239356" y="1170176"/>
              <a:ext cx="1279846" cy="1361751"/>
              <a:chOff x="2529681" y="1161251"/>
              <a:chExt cx="1279846" cy="1361751"/>
            </a:xfrm>
          </p:grpSpPr>
          <p:pic>
            <p:nvPicPr>
              <p:cNvPr id="132" name="Google Shape;132;p7"/>
              <p:cNvPicPr preferRelativeResize="0"/>
              <p:nvPr/>
            </p:nvPicPr>
            <p:blipFill rotWithShape="1">
              <a:blip r:embed="rId6">
                <a:alphaModFix/>
              </a:blip>
              <a:srcRect b="0" l="0" r="0" t="0"/>
              <a:stretch/>
            </p:blipFill>
            <p:spPr>
              <a:xfrm>
                <a:off x="2802856" y="1161251"/>
                <a:ext cx="683300" cy="685500"/>
              </a:xfrm>
              <a:prstGeom prst="rect">
                <a:avLst/>
              </a:prstGeom>
              <a:noFill/>
              <a:ln>
                <a:noFill/>
              </a:ln>
            </p:spPr>
          </p:pic>
          <p:sp>
            <p:nvSpPr>
              <p:cNvPr id="133" name="Google Shape;133;p7"/>
              <p:cNvSpPr txBox="1"/>
              <p:nvPr/>
            </p:nvSpPr>
            <p:spPr>
              <a:xfrm>
                <a:off x="2529681" y="1950302"/>
                <a:ext cx="1279846"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Team Building</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34" name="Google Shape;134;p7"/>
            <p:cNvGrpSpPr/>
            <p:nvPr/>
          </p:nvGrpSpPr>
          <p:grpSpPr>
            <a:xfrm>
              <a:off x="786416" y="1174576"/>
              <a:ext cx="1514381" cy="1353082"/>
              <a:chOff x="1558491" y="3174051"/>
              <a:chExt cx="1514381" cy="1353082"/>
            </a:xfrm>
          </p:grpSpPr>
          <p:pic>
            <p:nvPicPr>
              <p:cNvPr id="135" name="Google Shape;135;p7"/>
              <p:cNvPicPr preferRelativeResize="0"/>
              <p:nvPr/>
            </p:nvPicPr>
            <p:blipFill rotWithShape="1">
              <a:blip r:embed="rId7">
                <a:alphaModFix/>
              </a:blip>
              <a:srcRect b="0" l="0" r="0" t="0"/>
              <a:stretch/>
            </p:blipFill>
            <p:spPr>
              <a:xfrm>
                <a:off x="1974032" y="3174051"/>
                <a:ext cx="683300" cy="685483"/>
              </a:xfrm>
              <a:prstGeom prst="rect">
                <a:avLst/>
              </a:prstGeom>
              <a:noFill/>
              <a:ln>
                <a:noFill/>
              </a:ln>
            </p:spPr>
          </p:pic>
          <p:sp>
            <p:nvSpPr>
              <p:cNvPr id="136" name="Google Shape;136;p7"/>
              <p:cNvSpPr txBox="1"/>
              <p:nvPr/>
            </p:nvSpPr>
            <p:spPr>
              <a:xfrm>
                <a:off x="1558491" y="3954433"/>
                <a:ext cx="1514381"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Problem </a:t>
                </a:r>
                <a:endParaRPr b="1" i="0" sz="10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Solving Under Pressure</a:t>
                </a:r>
                <a:endParaRPr b="1" i="0" sz="1000" u="none" cap="none" strike="noStrike">
                  <a:solidFill>
                    <a:srgbClr val="000000"/>
                  </a:solidFill>
                  <a:latin typeface="Montserrat SemiBold"/>
                  <a:ea typeface="Montserrat SemiBold"/>
                  <a:cs typeface="Montserrat SemiBold"/>
                  <a:sym typeface="Montserrat SemiBold"/>
                </a:endParaRPr>
              </a:p>
            </p:txBody>
          </p:sp>
        </p:grpSp>
        <p:sp>
          <p:nvSpPr>
            <p:cNvPr id="137" name="Google Shape;137;p7"/>
            <p:cNvSpPr txBox="1"/>
            <p:nvPr/>
          </p:nvSpPr>
          <p:spPr>
            <a:xfrm>
              <a:off x="4713179" y="1970897"/>
              <a:ext cx="1524300" cy="3183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Perseverance</a:t>
              </a:r>
              <a:endParaRPr b="1" i="0" sz="1000" u="none" cap="none" strike="noStrike">
                <a:solidFill>
                  <a:srgbClr val="000000"/>
                </a:solidFill>
                <a:latin typeface="Montserrat SemiBold"/>
                <a:ea typeface="Montserrat SemiBold"/>
                <a:cs typeface="Montserrat SemiBold"/>
                <a:sym typeface="Montserrat SemiBold"/>
              </a:endParaRPr>
            </a:p>
          </p:txBody>
        </p:sp>
        <p:grpSp>
          <p:nvGrpSpPr>
            <p:cNvPr id="138" name="Google Shape;138;p7"/>
            <p:cNvGrpSpPr/>
            <p:nvPr/>
          </p:nvGrpSpPr>
          <p:grpSpPr>
            <a:xfrm>
              <a:off x="6023752" y="1159658"/>
              <a:ext cx="1524300" cy="1383939"/>
              <a:chOff x="5839052" y="1159658"/>
              <a:chExt cx="1524300" cy="1383939"/>
            </a:xfrm>
          </p:grpSpPr>
          <p:pic>
            <p:nvPicPr>
              <p:cNvPr id="139" name="Google Shape;139;p7"/>
              <p:cNvPicPr preferRelativeResize="0"/>
              <p:nvPr/>
            </p:nvPicPr>
            <p:blipFill rotWithShape="1">
              <a:blip r:embed="rId8">
                <a:alphaModFix/>
              </a:blip>
              <a:srcRect b="0" l="0" r="0" t="0"/>
              <a:stretch/>
            </p:blipFill>
            <p:spPr>
              <a:xfrm>
                <a:off x="6259553" y="1159658"/>
                <a:ext cx="683300" cy="683300"/>
              </a:xfrm>
              <a:prstGeom prst="rect">
                <a:avLst/>
              </a:prstGeom>
              <a:noFill/>
              <a:ln>
                <a:noFill/>
              </a:ln>
            </p:spPr>
          </p:pic>
          <p:sp>
            <p:nvSpPr>
              <p:cNvPr id="140" name="Google Shape;140;p7"/>
              <p:cNvSpPr txBox="1"/>
              <p:nvPr/>
            </p:nvSpPr>
            <p:spPr>
              <a:xfrm>
                <a:off x="5839052" y="1970897"/>
                <a:ext cx="15243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Project Management</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41" name="Google Shape;141;p7"/>
            <p:cNvGrpSpPr/>
            <p:nvPr/>
          </p:nvGrpSpPr>
          <p:grpSpPr>
            <a:xfrm>
              <a:off x="-271117" y="1174576"/>
              <a:ext cx="1008300" cy="1353082"/>
              <a:chOff x="19208" y="1290551"/>
              <a:chExt cx="1008300" cy="1353082"/>
            </a:xfrm>
          </p:grpSpPr>
          <p:pic>
            <p:nvPicPr>
              <p:cNvPr id="142" name="Google Shape;142;p7"/>
              <p:cNvPicPr preferRelativeResize="0"/>
              <p:nvPr/>
            </p:nvPicPr>
            <p:blipFill rotWithShape="1">
              <a:blip r:embed="rId9">
                <a:alphaModFix/>
              </a:blip>
              <a:srcRect b="0" l="0" r="0" t="0"/>
              <a:stretch/>
            </p:blipFill>
            <p:spPr>
              <a:xfrm>
                <a:off x="181708" y="1290551"/>
                <a:ext cx="683300" cy="685483"/>
              </a:xfrm>
              <a:prstGeom prst="rect">
                <a:avLst/>
              </a:prstGeom>
              <a:noFill/>
              <a:ln>
                <a:noFill/>
              </a:ln>
            </p:spPr>
          </p:pic>
          <p:sp>
            <p:nvSpPr>
              <p:cNvPr id="143" name="Google Shape;143;p7"/>
              <p:cNvSpPr txBox="1"/>
              <p:nvPr/>
            </p:nvSpPr>
            <p:spPr>
              <a:xfrm>
                <a:off x="19208" y="2070933"/>
                <a:ext cx="10083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Risk Taking</a:t>
                </a:r>
                <a:endParaRPr b="1" i="0" sz="1000" u="none" cap="none" strike="noStrike">
                  <a:solidFill>
                    <a:srgbClr val="000000"/>
                  </a:solidFill>
                  <a:latin typeface="Montserrat SemiBold"/>
                  <a:ea typeface="Montserrat SemiBold"/>
                  <a:cs typeface="Montserrat SemiBold"/>
                  <a:sym typeface="Montserrat SemiBold"/>
                </a:endParaRPr>
              </a:p>
            </p:txBody>
          </p:sp>
        </p:grpSp>
      </p:grpSp>
      <p:sp>
        <p:nvSpPr>
          <p:cNvPr id="144" name="Google Shape;144;p7"/>
          <p:cNvSpPr/>
          <p:nvPr/>
        </p:nvSpPr>
        <p:spPr>
          <a:xfrm>
            <a:off x="5993917" y="3360246"/>
            <a:ext cx="2520000" cy="1279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050"/>
              <a:buFont typeface="Arial"/>
              <a:buNone/>
            </a:pPr>
            <a:r>
              <a:rPr b="0" i="0" lang="en-GB" sz="1050" u="none" cap="none" strike="noStrike">
                <a:solidFill>
                  <a:schemeClr val="dk1"/>
                </a:solidFill>
                <a:latin typeface="Open Sans"/>
                <a:ea typeface="Open Sans"/>
                <a:cs typeface="Open Sans"/>
                <a:sym typeface="Open Sans"/>
              </a:rPr>
              <a:t>60% of CEOs polled cited creativity as the most important leadership quality, compared with 52% for integrity and 35% for global thinking.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50"/>
              <a:buFont typeface="Arial"/>
              <a:buNone/>
            </a:pPr>
            <a:r>
              <a:rPr b="0" i="0" lang="en-GB" sz="1050" u="none" cap="none" strike="noStrike">
                <a:solidFill>
                  <a:schemeClr val="dk1"/>
                </a:solidFill>
                <a:latin typeface="Open Sans"/>
                <a:ea typeface="Open Sans"/>
                <a:cs typeface="Open Sans"/>
                <a:sym typeface="Open Sans"/>
              </a:rPr>
              <a:t>– IBM Global CEO Study</a:t>
            </a:r>
            <a:endParaRPr b="0" i="0" sz="1400" u="none" cap="none" strike="noStrike">
              <a:solidFill>
                <a:srgbClr val="000000"/>
              </a:solidFill>
              <a:latin typeface="Arial"/>
              <a:ea typeface="Arial"/>
              <a:cs typeface="Arial"/>
              <a:sym typeface="Arial"/>
            </a:endParaRPr>
          </a:p>
        </p:txBody>
      </p:sp>
      <p:sp>
        <p:nvSpPr>
          <p:cNvPr id="145" name="Google Shape;145;p7"/>
          <p:cNvSpPr/>
          <p:nvPr/>
        </p:nvSpPr>
        <p:spPr>
          <a:xfrm>
            <a:off x="540008" y="3357218"/>
            <a:ext cx="2491200" cy="1279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050"/>
              <a:buFont typeface="Arial"/>
              <a:buNone/>
            </a:pPr>
            <a:r>
              <a:rPr lang="en-GB" sz="1050">
                <a:solidFill>
                  <a:schemeClr val="dk1"/>
                </a:solidFill>
                <a:latin typeface="Open Sans"/>
                <a:ea typeface="Open Sans"/>
                <a:cs typeface="Open Sans"/>
                <a:sym typeface="Open Sans"/>
              </a:rPr>
              <a:t>Hard-skills bias can also be a poor indicator of long-term talent.  Soft skills often serve as “better predictors of long-term success in a role”.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50"/>
              <a:buFont typeface="Arial"/>
              <a:buNone/>
            </a:pPr>
            <a:r>
              <a:rPr b="0" i="0" lang="en-GB" sz="1050" u="none" cap="none" strike="noStrike">
                <a:solidFill>
                  <a:schemeClr val="dk1"/>
                </a:solidFill>
                <a:latin typeface="Open Sans"/>
                <a:ea typeface="Open Sans"/>
                <a:cs typeface="Open Sans"/>
                <a:sym typeface="Open Sans"/>
              </a:rPr>
              <a:t>– </a:t>
            </a:r>
            <a:r>
              <a:rPr lang="en-GB" sz="1100">
                <a:latin typeface="Open Sans"/>
                <a:ea typeface="Open Sans"/>
                <a:cs typeface="Open Sans"/>
                <a:sym typeface="Open Sans"/>
              </a:rPr>
              <a:t>Reuters</a:t>
            </a:r>
            <a:endParaRPr i="0" sz="1100" u="none" cap="none" strike="noStrike">
              <a:solidFill>
                <a:srgbClr val="000000"/>
              </a:solidFill>
              <a:latin typeface="Open Sans"/>
              <a:ea typeface="Open Sans"/>
              <a:cs typeface="Open Sans"/>
              <a:sym typeface="Open Sans"/>
            </a:endParaRPr>
          </a:p>
        </p:txBody>
      </p:sp>
      <p:sp>
        <p:nvSpPr>
          <p:cNvPr id="146" name="Google Shape;146;p7"/>
          <p:cNvSpPr/>
          <p:nvPr/>
        </p:nvSpPr>
        <p:spPr>
          <a:xfrm>
            <a:off x="3260057" y="3360246"/>
            <a:ext cx="2377200" cy="1036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050"/>
              <a:buFont typeface="Arial"/>
              <a:buNone/>
            </a:pPr>
            <a:r>
              <a:rPr b="0" i="0" lang="en-GB" sz="1050" u="none" cap="none" strike="noStrike">
                <a:solidFill>
                  <a:schemeClr val="dk1"/>
                </a:solidFill>
                <a:latin typeface="Open Sans"/>
                <a:ea typeface="Open Sans"/>
                <a:cs typeface="Open Sans"/>
                <a:sym typeface="Open Sans"/>
              </a:rPr>
              <a:t>65% of today’s students will be employed in jobs that have yet to be invented.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50"/>
              <a:buFont typeface="Arial"/>
              <a:buNone/>
            </a:pPr>
            <a:r>
              <a:rPr b="0" i="0" lang="en-GB" sz="1050" u="none" cap="none" strike="noStrike">
                <a:solidFill>
                  <a:schemeClr val="dk1"/>
                </a:solidFill>
                <a:latin typeface="Open Sans"/>
                <a:ea typeface="Open Sans"/>
                <a:cs typeface="Open Sans"/>
                <a:sym typeface="Open Sans"/>
              </a:rPr>
              <a:t>– U.S. Department of Labor</a:t>
            </a:r>
            <a:endParaRPr b="0" i="0" sz="1050" u="none" cap="none" strike="noStrike">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341c326e91a_0_2"/>
          <p:cNvSpPr txBox="1"/>
          <p:nvPr/>
        </p:nvSpPr>
        <p:spPr>
          <a:xfrm>
            <a:off x="56075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Why Support Your Local DI Team? </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153" name="Google Shape;153;g341c326e91a_0_2"/>
          <p:cNvSpPr txBox="1"/>
          <p:nvPr/>
        </p:nvSpPr>
        <p:spPr>
          <a:xfrm>
            <a:off x="56075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PREPARE THE FUTURE WORKFORCE</a:t>
            </a:r>
            <a:endParaRPr b="0" i="0" sz="1400" u="none" cap="none" strike="noStrike">
              <a:solidFill>
                <a:srgbClr val="8000FF"/>
              </a:solidFill>
              <a:latin typeface="Arial"/>
              <a:ea typeface="Arial"/>
              <a:cs typeface="Arial"/>
              <a:sym typeface="Arial"/>
            </a:endParaRPr>
          </a:p>
        </p:txBody>
      </p:sp>
      <p:sp>
        <p:nvSpPr>
          <p:cNvPr id="154" name="Google Shape;154;g341c326e91a_0_2"/>
          <p:cNvSpPr/>
          <p:nvPr/>
        </p:nvSpPr>
        <p:spPr>
          <a:xfrm>
            <a:off x="560750" y="986713"/>
            <a:ext cx="7775700" cy="3066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200"/>
              <a:buFont typeface="Arial"/>
              <a:buNone/>
            </a:pPr>
            <a:r>
              <a:rPr b="0" i="0" lang="en-GB" sz="1200" u="none" cap="none" strike="noStrike">
                <a:solidFill>
                  <a:schemeClr val="dk1"/>
                </a:solidFill>
                <a:latin typeface="Open Sans"/>
                <a:ea typeface="Open Sans"/>
                <a:cs typeface="Open Sans"/>
                <a:sym typeface="Open Sans"/>
              </a:rPr>
              <a:t>Dedicated to closing the skills gap and preparing learners for a future that is rapidly evolving. </a:t>
            </a:r>
            <a:endParaRPr b="0" i="0" sz="1400" u="none" cap="none" strike="noStrike">
              <a:solidFill>
                <a:srgbClr val="000000"/>
              </a:solidFill>
              <a:latin typeface="Arial"/>
              <a:ea typeface="Arial"/>
              <a:cs typeface="Arial"/>
              <a:sym typeface="Arial"/>
            </a:endParaRPr>
          </a:p>
        </p:txBody>
      </p:sp>
      <p:grpSp>
        <p:nvGrpSpPr>
          <p:cNvPr id="155" name="Google Shape;155;g341c326e91a_0_2"/>
          <p:cNvGrpSpPr/>
          <p:nvPr/>
        </p:nvGrpSpPr>
        <p:grpSpPr>
          <a:xfrm>
            <a:off x="701943" y="1716206"/>
            <a:ext cx="7926583" cy="1218143"/>
            <a:chOff x="-271117" y="1159658"/>
            <a:chExt cx="9213743" cy="1383939"/>
          </a:xfrm>
        </p:grpSpPr>
        <p:pic>
          <p:nvPicPr>
            <p:cNvPr id="156" name="Google Shape;156;g341c326e91a_0_2"/>
            <p:cNvPicPr preferRelativeResize="0"/>
            <p:nvPr/>
          </p:nvPicPr>
          <p:blipFill rotWithShape="1">
            <a:blip r:embed="rId3">
              <a:alphaModFix/>
            </a:blip>
            <a:srcRect b="0" l="0" r="0" t="0"/>
            <a:stretch/>
          </p:blipFill>
          <p:spPr>
            <a:xfrm>
              <a:off x="5133679" y="1159658"/>
              <a:ext cx="683300" cy="683300"/>
            </a:xfrm>
            <a:prstGeom prst="rect">
              <a:avLst/>
            </a:prstGeom>
            <a:noFill/>
            <a:ln>
              <a:noFill/>
            </a:ln>
          </p:spPr>
        </p:pic>
        <p:grpSp>
          <p:nvGrpSpPr>
            <p:cNvPr id="157" name="Google Shape;157;g341c326e91a_0_2"/>
            <p:cNvGrpSpPr/>
            <p:nvPr/>
          </p:nvGrpSpPr>
          <p:grpSpPr>
            <a:xfrm>
              <a:off x="7250326" y="1172376"/>
              <a:ext cx="1692300" cy="1173521"/>
              <a:chOff x="7603101" y="1082176"/>
              <a:chExt cx="1692300" cy="1173521"/>
            </a:xfrm>
          </p:grpSpPr>
          <p:pic>
            <p:nvPicPr>
              <p:cNvPr id="158" name="Google Shape;158;g341c326e91a_0_2"/>
              <p:cNvPicPr preferRelativeResize="0"/>
              <p:nvPr/>
            </p:nvPicPr>
            <p:blipFill rotWithShape="1">
              <a:blip r:embed="rId4">
                <a:alphaModFix/>
              </a:blip>
              <a:srcRect b="0" l="0" r="0" t="0"/>
              <a:stretch/>
            </p:blipFill>
            <p:spPr>
              <a:xfrm>
                <a:off x="8107601" y="1082176"/>
                <a:ext cx="683300" cy="683300"/>
              </a:xfrm>
              <a:prstGeom prst="rect">
                <a:avLst/>
              </a:prstGeom>
              <a:noFill/>
              <a:ln>
                <a:noFill/>
              </a:ln>
            </p:spPr>
          </p:pic>
          <p:sp>
            <p:nvSpPr>
              <p:cNvPr id="159" name="Google Shape;159;g341c326e91a_0_2"/>
              <p:cNvSpPr txBox="1"/>
              <p:nvPr/>
            </p:nvSpPr>
            <p:spPr>
              <a:xfrm>
                <a:off x="7603101" y="1880697"/>
                <a:ext cx="1692300" cy="3750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Self-Confidence</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60" name="Google Shape;160;g341c326e91a_0_2"/>
            <p:cNvGrpSpPr/>
            <p:nvPr/>
          </p:nvGrpSpPr>
          <p:grpSpPr>
            <a:xfrm>
              <a:off x="2982783" y="1174576"/>
              <a:ext cx="2380200" cy="1353082"/>
              <a:chOff x="2022483" y="773926"/>
              <a:chExt cx="2380200" cy="1353082"/>
            </a:xfrm>
          </p:grpSpPr>
          <p:pic>
            <p:nvPicPr>
              <p:cNvPr id="161" name="Google Shape;161;g341c326e91a_0_2"/>
              <p:cNvPicPr preferRelativeResize="0"/>
              <p:nvPr/>
            </p:nvPicPr>
            <p:blipFill rotWithShape="1">
              <a:blip r:embed="rId5">
                <a:alphaModFix/>
              </a:blip>
              <a:srcRect b="0" l="0" r="0" t="0"/>
              <a:stretch/>
            </p:blipFill>
            <p:spPr>
              <a:xfrm>
                <a:off x="2862805" y="773926"/>
                <a:ext cx="683300" cy="685483"/>
              </a:xfrm>
              <a:prstGeom prst="rect">
                <a:avLst/>
              </a:prstGeom>
              <a:noFill/>
              <a:ln>
                <a:noFill/>
              </a:ln>
            </p:spPr>
          </p:pic>
          <p:sp>
            <p:nvSpPr>
              <p:cNvPr id="162" name="Google Shape;162;g341c326e91a_0_2"/>
              <p:cNvSpPr txBox="1"/>
              <p:nvPr/>
            </p:nvSpPr>
            <p:spPr>
              <a:xfrm>
                <a:off x="2022483" y="1554308"/>
                <a:ext cx="23802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Creative &amp;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Critical </a:t>
                </a:r>
                <a:endParaRPr b="1" i="0" sz="10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Thinking</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63" name="Google Shape;163;g341c326e91a_0_2"/>
            <p:cNvGrpSpPr/>
            <p:nvPr/>
          </p:nvGrpSpPr>
          <p:grpSpPr>
            <a:xfrm>
              <a:off x="2239356" y="1170176"/>
              <a:ext cx="1279800" cy="1361751"/>
              <a:chOff x="2529681" y="1161251"/>
              <a:chExt cx="1279800" cy="1361751"/>
            </a:xfrm>
          </p:grpSpPr>
          <p:pic>
            <p:nvPicPr>
              <p:cNvPr id="164" name="Google Shape;164;g341c326e91a_0_2"/>
              <p:cNvPicPr preferRelativeResize="0"/>
              <p:nvPr/>
            </p:nvPicPr>
            <p:blipFill rotWithShape="1">
              <a:blip r:embed="rId6">
                <a:alphaModFix/>
              </a:blip>
              <a:srcRect b="0" l="0" r="0" t="0"/>
              <a:stretch/>
            </p:blipFill>
            <p:spPr>
              <a:xfrm>
                <a:off x="2802856" y="1161251"/>
                <a:ext cx="683300" cy="685500"/>
              </a:xfrm>
              <a:prstGeom prst="rect">
                <a:avLst/>
              </a:prstGeom>
              <a:noFill/>
              <a:ln>
                <a:noFill/>
              </a:ln>
            </p:spPr>
          </p:pic>
          <p:sp>
            <p:nvSpPr>
              <p:cNvPr id="165" name="Google Shape;165;g341c326e91a_0_2"/>
              <p:cNvSpPr txBox="1"/>
              <p:nvPr/>
            </p:nvSpPr>
            <p:spPr>
              <a:xfrm>
                <a:off x="2529681" y="1950302"/>
                <a:ext cx="12798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Team Building</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66" name="Google Shape;166;g341c326e91a_0_2"/>
            <p:cNvGrpSpPr/>
            <p:nvPr/>
          </p:nvGrpSpPr>
          <p:grpSpPr>
            <a:xfrm>
              <a:off x="786416" y="1174576"/>
              <a:ext cx="1514400" cy="1353082"/>
              <a:chOff x="1558491" y="3174051"/>
              <a:chExt cx="1514400" cy="1353082"/>
            </a:xfrm>
          </p:grpSpPr>
          <p:pic>
            <p:nvPicPr>
              <p:cNvPr id="167" name="Google Shape;167;g341c326e91a_0_2"/>
              <p:cNvPicPr preferRelativeResize="0"/>
              <p:nvPr/>
            </p:nvPicPr>
            <p:blipFill rotWithShape="1">
              <a:blip r:embed="rId7">
                <a:alphaModFix/>
              </a:blip>
              <a:srcRect b="0" l="0" r="0" t="0"/>
              <a:stretch/>
            </p:blipFill>
            <p:spPr>
              <a:xfrm>
                <a:off x="1974032" y="3174051"/>
                <a:ext cx="683300" cy="685483"/>
              </a:xfrm>
              <a:prstGeom prst="rect">
                <a:avLst/>
              </a:prstGeom>
              <a:noFill/>
              <a:ln>
                <a:noFill/>
              </a:ln>
            </p:spPr>
          </p:pic>
          <p:sp>
            <p:nvSpPr>
              <p:cNvPr id="168" name="Google Shape;168;g341c326e91a_0_2"/>
              <p:cNvSpPr txBox="1"/>
              <p:nvPr/>
            </p:nvSpPr>
            <p:spPr>
              <a:xfrm>
                <a:off x="1558491" y="3954433"/>
                <a:ext cx="15144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Problem </a:t>
                </a:r>
                <a:endParaRPr b="1" i="0" sz="10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Solving Under Pressure</a:t>
                </a:r>
                <a:endParaRPr b="1" i="0" sz="1000" u="none" cap="none" strike="noStrike">
                  <a:solidFill>
                    <a:srgbClr val="000000"/>
                  </a:solidFill>
                  <a:latin typeface="Montserrat SemiBold"/>
                  <a:ea typeface="Montserrat SemiBold"/>
                  <a:cs typeface="Montserrat SemiBold"/>
                  <a:sym typeface="Montserrat SemiBold"/>
                </a:endParaRPr>
              </a:p>
            </p:txBody>
          </p:sp>
        </p:grpSp>
        <p:sp>
          <p:nvSpPr>
            <p:cNvPr id="169" name="Google Shape;169;g341c326e91a_0_2"/>
            <p:cNvSpPr txBox="1"/>
            <p:nvPr/>
          </p:nvSpPr>
          <p:spPr>
            <a:xfrm>
              <a:off x="4713179" y="1970897"/>
              <a:ext cx="1524300" cy="3183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Perseverance</a:t>
              </a:r>
              <a:endParaRPr b="1" i="0" sz="1000" u="none" cap="none" strike="noStrike">
                <a:solidFill>
                  <a:srgbClr val="000000"/>
                </a:solidFill>
                <a:latin typeface="Montserrat SemiBold"/>
                <a:ea typeface="Montserrat SemiBold"/>
                <a:cs typeface="Montserrat SemiBold"/>
                <a:sym typeface="Montserrat SemiBold"/>
              </a:endParaRPr>
            </a:p>
          </p:txBody>
        </p:sp>
        <p:grpSp>
          <p:nvGrpSpPr>
            <p:cNvPr id="170" name="Google Shape;170;g341c326e91a_0_2"/>
            <p:cNvGrpSpPr/>
            <p:nvPr/>
          </p:nvGrpSpPr>
          <p:grpSpPr>
            <a:xfrm>
              <a:off x="6023752" y="1159658"/>
              <a:ext cx="1524300" cy="1383939"/>
              <a:chOff x="5839052" y="1159658"/>
              <a:chExt cx="1524300" cy="1383939"/>
            </a:xfrm>
          </p:grpSpPr>
          <p:pic>
            <p:nvPicPr>
              <p:cNvPr id="171" name="Google Shape;171;g341c326e91a_0_2"/>
              <p:cNvPicPr preferRelativeResize="0"/>
              <p:nvPr/>
            </p:nvPicPr>
            <p:blipFill rotWithShape="1">
              <a:blip r:embed="rId8">
                <a:alphaModFix/>
              </a:blip>
              <a:srcRect b="0" l="0" r="0" t="0"/>
              <a:stretch/>
            </p:blipFill>
            <p:spPr>
              <a:xfrm>
                <a:off x="6259553" y="1159658"/>
                <a:ext cx="683300" cy="683300"/>
              </a:xfrm>
              <a:prstGeom prst="rect">
                <a:avLst/>
              </a:prstGeom>
              <a:noFill/>
              <a:ln>
                <a:noFill/>
              </a:ln>
            </p:spPr>
          </p:pic>
          <p:sp>
            <p:nvSpPr>
              <p:cNvPr id="172" name="Google Shape;172;g341c326e91a_0_2"/>
              <p:cNvSpPr txBox="1"/>
              <p:nvPr/>
            </p:nvSpPr>
            <p:spPr>
              <a:xfrm>
                <a:off x="5839052" y="1970897"/>
                <a:ext cx="15243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Project Management</a:t>
                </a:r>
                <a:endParaRPr b="1" i="0" sz="1000" u="none" cap="none" strike="noStrike">
                  <a:solidFill>
                    <a:srgbClr val="000000"/>
                  </a:solidFill>
                  <a:latin typeface="Montserrat SemiBold"/>
                  <a:ea typeface="Montserrat SemiBold"/>
                  <a:cs typeface="Montserrat SemiBold"/>
                  <a:sym typeface="Montserrat SemiBold"/>
                </a:endParaRPr>
              </a:p>
            </p:txBody>
          </p:sp>
        </p:grpSp>
        <p:grpSp>
          <p:nvGrpSpPr>
            <p:cNvPr id="173" name="Google Shape;173;g341c326e91a_0_2"/>
            <p:cNvGrpSpPr/>
            <p:nvPr/>
          </p:nvGrpSpPr>
          <p:grpSpPr>
            <a:xfrm>
              <a:off x="-271117" y="1174576"/>
              <a:ext cx="1008300" cy="1353082"/>
              <a:chOff x="19208" y="1290551"/>
              <a:chExt cx="1008300" cy="1353082"/>
            </a:xfrm>
          </p:grpSpPr>
          <p:pic>
            <p:nvPicPr>
              <p:cNvPr id="174" name="Google Shape;174;g341c326e91a_0_2"/>
              <p:cNvPicPr preferRelativeResize="0"/>
              <p:nvPr/>
            </p:nvPicPr>
            <p:blipFill rotWithShape="1">
              <a:blip r:embed="rId9">
                <a:alphaModFix/>
              </a:blip>
              <a:srcRect b="0" l="0" r="0" t="0"/>
              <a:stretch/>
            </p:blipFill>
            <p:spPr>
              <a:xfrm>
                <a:off x="181708" y="1290551"/>
                <a:ext cx="683300" cy="685483"/>
              </a:xfrm>
              <a:prstGeom prst="rect">
                <a:avLst/>
              </a:prstGeom>
              <a:noFill/>
              <a:ln>
                <a:noFill/>
              </a:ln>
            </p:spPr>
          </p:pic>
          <p:sp>
            <p:nvSpPr>
              <p:cNvPr id="175" name="Google Shape;175;g341c326e91a_0_2"/>
              <p:cNvSpPr txBox="1"/>
              <p:nvPr/>
            </p:nvSpPr>
            <p:spPr>
              <a:xfrm>
                <a:off x="19208" y="2070933"/>
                <a:ext cx="1008300" cy="572700"/>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Montserrat SemiBold"/>
                    <a:ea typeface="Montserrat SemiBold"/>
                    <a:cs typeface="Montserrat SemiBold"/>
                    <a:sym typeface="Montserrat SemiBold"/>
                  </a:rPr>
                  <a:t>Risk Taking</a:t>
                </a:r>
                <a:endParaRPr b="1" i="0" sz="1000" u="none" cap="none" strike="noStrike">
                  <a:solidFill>
                    <a:srgbClr val="000000"/>
                  </a:solidFill>
                  <a:latin typeface="Montserrat SemiBold"/>
                  <a:ea typeface="Montserrat SemiBold"/>
                  <a:cs typeface="Montserrat SemiBold"/>
                  <a:sym typeface="Montserrat SemiBold"/>
                </a:endParaRPr>
              </a:p>
            </p:txBody>
          </p:sp>
        </p:grpSp>
      </p:grpSp>
      <p:sp>
        <p:nvSpPr>
          <p:cNvPr id="176" name="Google Shape;176;g341c326e91a_0_2"/>
          <p:cNvSpPr/>
          <p:nvPr/>
        </p:nvSpPr>
        <p:spPr>
          <a:xfrm>
            <a:off x="801000" y="3407825"/>
            <a:ext cx="7605600" cy="1036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050"/>
              <a:buFont typeface="Arial"/>
              <a:buNone/>
            </a:pPr>
            <a:r>
              <a:rPr lang="en-GB" sz="1050">
                <a:solidFill>
                  <a:schemeClr val="dk1"/>
                </a:solidFill>
                <a:latin typeface="Open Sans"/>
                <a:ea typeface="Open Sans"/>
                <a:cs typeface="Open Sans"/>
                <a:sym typeface="Open Sans"/>
              </a:rPr>
              <a:t> Barron and Darling-Hammond (2010) (in Dumont, Istance &amp; Benavides, 2010) identify that students will not necessarily develop an aspiration to analyse, think critically write and speak effectively, or solve complex problems from traditional education practices alone. To effectively learn these abilities specific programmes and approaches will be required.</a:t>
            </a:r>
            <a:endParaRPr b="0" i="0" sz="1050" u="none" cap="none" strike="noStrike">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nvSpPr>
        <p:spPr>
          <a:xfrm>
            <a:off x="56075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Why Send Teams to Global Finals?</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183" name="Google Shape;183;p8"/>
          <p:cNvSpPr txBox="1"/>
          <p:nvPr/>
        </p:nvSpPr>
        <p:spPr>
          <a:xfrm>
            <a:off x="56075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PREPARE THE FUTURE WORKFORCE</a:t>
            </a:r>
            <a:endParaRPr b="1" i="0" sz="1400" u="none" cap="none" strike="noStrike">
              <a:solidFill>
                <a:srgbClr val="8000FF"/>
              </a:solidFill>
              <a:latin typeface="Arial"/>
              <a:ea typeface="Arial"/>
              <a:cs typeface="Arial"/>
              <a:sym typeface="Arial"/>
            </a:endParaRPr>
          </a:p>
        </p:txBody>
      </p:sp>
      <p:sp>
        <p:nvSpPr>
          <p:cNvPr id="184" name="Google Shape;184;p8"/>
          <p:cNvSpPr txBox="1"/>
          <p:nvPr/>
        </p:nvSpPr>
        <p:spPr>
          <a:xfrm>
            <a:off x="560750" y="1305888"/>
            <a:ext cx="8133600" cy="4956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Local teams have worked many hours together and earned a spot to attend Global Finals through a meritorious competition structure.</a:t>
            </a:r>
            <a:r>
              <a:rPr b="0" i="0" lang="en-GB" sz="1050" u="none" cap="none" strike="noStrike">
                <a:solidFill>
                  <a:srgbClr val="000000"/>
                </a:solidFill>
                <a:latin typeface="Open Sans"/>
                <a:ea typeface="Open Sans"/>
                <a:cs typeface="Open Sans"/>
                <a:sym typeface="Open Sans"/>
              </a:rPr>
              <a:t> </a:t>
            </a:r>
            <a:r>
              <a:rPr b="1" i="0" lang="en-GB" sz="1050" u="none" cap="none" strike="noStrike">
                <a:solidFill>
                  <a:schemeClr val="dk1"/>
                </a:solidFill>
                <a:latin typeface="Open Sans"/>
                <a:ea typeface="Open Sans"/>
                <a:cs typeface="Open Sans"/>
                <a:sym typeface="Open Sans"/>
              </a:rPr>
              <a:t>They will have the opportunity to:</a:t>
            </a:r>
            <a:endParaRPr b="1" i="0" sz="1400" u="none" cap="none" strike="noStrike">
              <a:solidFill>
                <a:schemeClr val="dk1"/>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050"/>
              <a:buFont typeface="Arial"/>
              <a:buNone/>
            </a:pPr>
            <a:r>
              <a:rPr b="0" i="0" lang="en-GB" sz="1050" u="none" cap="none" strike="noStrike">
                <a:solidFill>
                  <a:srgbClr val="000000"/>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 name="Google Shape;185;p8"/>
          <p:cNvPicPr preferRelativeResize="0"/>
          <p:nvPr/>
        </p:nvPicPr>
        <p:blipFill rotWithShape="1">
          <a:blip r:embed="rId3">
            <a:alphaModFix/>
          </a:blip>
          <a:srcRect b="0" l="0" r="0" t="0"/>
          <a:stretch/>
        </p:blipFill>
        <p:spPr>
          <a:xfrm>
            <a:off x="7784175" y="2044975"/>
            <a:ext cx="787501" cy="787501"/>
          </a:xfrm>
          <a:prstGeom prst="rect">
            <a:avLst/>
          </a:prstGeom>
          <a:noFill/>
          <a:ln>
            <a:noFill/>
          </a:ln>
        </p:spPr>
      </p:pic>
      <p:sp>
        <p:nvSpPr>
          <p:cNvPr id="186" name="Google Shape;186;p8"/>
          <p:cNvSpPr txBox="1"/>
          <p:nvPr/>
        </p:nvSpPr>
        <p:spPr>
          <a:xfrm>
            <a:off x="261538" y="2890825"/>
            <a:ext cx="1257900" cy="12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Communicate and develop diversity awareness skills with peers from more than 24 cultural backgrounds.</a:t>
            </a:r>
            <a:endParaRPr b="0" i="0" sz="1000" u="none" cap="none" strike="noStrike">
              <a:solidFill>
                <a:srgbClr val="000000"/>
              </a:solidFill>
              <a:latin typeface="Open Sans"/>
              <a:ea typeface="Open Sans"/>
              <a:cs typeface="Open Sans"/>
              <a:sym typeface="Open Sans"/>
            </a:endParaRPr>
          </a:p>
        </p:txBody>
      </p:sp>
      <p:sp>
        <p:nvSpPr>
          <p:cNvPr id="187" name="Google Shape;187;p8"/>
          <p:cNvSpPr txBox="1"/>
          <p:nvPr/>
        </p:nvSpPr>
        <p:spPr>
          <a:xfrm>
            <a:off x="1710110" y="2890825"/>
            <a:ext cx="1257900" cy="12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GB" sz="1000" u="none" cap="none" strike="noStrike">
                <a:solidFill>
                  <a:srgbClr val="000000"/>
                </a:solidFill>
                <a:latin typeface="Open Sans"/>
                <a:ea typeface="Open Sans"/>
                <a:cs typeface="Open Sans"/>
                <a:sym typeface="Open Sans"/>
              </a:rPr>
              <a:t>Develop resilience at a highly competitive level.</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188" name="Google Shape;188;p8"/>
          <p:cNvSpPr txBox="1"/>
          <p:nvPr/>
        </p:nvSpPr>
        <p:spPr>
          <a:xfrm>
            <a:off x="3158682" y="2890825"/>
            <a:ext cx="1257900" cy="12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GB" sz="1000" u="none" cap="none" strike="noStrike">
                <a:solidFill>
                  <a:srgbClr val="000000"/>
                </a:solidFill>
                <a:latin typeface="Open Sans"/>
                <a:ea typeface="Open Sans"/>
                <a:cs typeface="Open Sans"/>
                <a:sym typeface="Open Sans"/>
              </a:rPr>
              <a:t>Travel together outside of their home location, exercising important travel skills.</a:t>
            </a:r>
            <a:endParaRPr b="0" i="0" sz="10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189" name="Google Shape;189;p8"/>
          <p:cNvSpPr txBox="1"/>
          <p:nvPr/>
        </p:nvSpPr>
        <p:spPr>
          <a:xfrm>
            <a:off x="4607255" y="2890825"/>
            <a:ext cx="1257900" cy="12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Compete with more than 1,400 finalists from around the world.</a:t>
            </a:r>
            <a:endParaRPr b="0" i="0" sz="1000" u="none" cap="none" strike="noStrike">
              <a:solidFill>
                <a:srgbClr val="000000"/>
              </a:solidFill>
              <a:latin typeface="Open Sans"/>
              <a:ea typeface="Open Sans"/>
              <a:cs typeface="Open Sans"/>
              <a:sym typeface="Open Sans"/>
            </a:endParaRPr>
          </a:p>
        </p:txBody>
      </p:sp>
      <p:sp>
        <p:nvSpPr>
          <p:cNvPr id="190" name="Google Shape;190;p8"/>
          <p:cNvSpPr txBox="1"/>
          <p:nvPr/>
        </p:nvSpPr>
        <p:spPr>
          <a:xfrm>
            <a:off x="6055827" y="2890825"/>
            <a:ext cx="1257900" cy="12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Practice problem solving as they encounter new sets of cultural and societal norms in the host country.</a:t>
            </a:r>
            <a:endParaRPr b="0" i="0" sz="1000" u="none" cap="none" strike="noStrike">
              <a:solidFill>
                <a:srgbClr val="000000"/>
              </a:solidFill>
              <a:latin typeface="Open Sans"/>
              <a:ea typeface="Open Sans"/>
              <a:cs typeface="Open Sans"/>
              <a:sym typeface="Open Sans"/>
            </a:endParaRPr>
          </a:p>
        </p:txBody>
      </p:sp>
      <p:sp>
        <p:nvSpPr>
          <p:cNvPr id="191" name="Google Shape;191;p8"/>
          <p:cNvSpPr txBox="1"/>
          <p:nvPr/>
        </p:nvSpPr>
        <p:spPr>
          <a:xfrm>
            <a:off x="7504400" y="2890825"/>
            <a:ext cx="1257900" cy="12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Establish lifelong connections with students from around the world.</a:t>
            </a:r>
            <a:endParaRPr b="0" i="0" sz="10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p:txBody>
      </p:sp>
      <p:pic>
        <p:nvPicPr>
          <p:cNvPr id="192" name="Google Shape;192;p8"/>
          <p:cNvPicPr preferRelativeResize="0"/>
          <p:nvPr/>
        </p:nvPicPr>
        <p:blipFill rotWithShape="1">
          <a:blip r:embed="rId4">
            <a:alphaModFix/>
          </a:blip>
          <a:srcRect b="0" l="0" r="0" t="0"/>
          <a:stretch/>
        </p:blipFill>
        <p:spPr>
          <a:xfrm>
            <a:off x="6291025" y="2044975"/>
            <a:ext cx="787500" cy="787500"/>
          </a:xfrm>
          <a:prstGeom prst="rect">
            <a:avLst/>
          </a:prstGeom>
          <a:noFill/>
          <a:ln>
            <a:noFill/>
          </a:ln>
        </p:spPr>
      </p:pic>
      <p:pic>
        <p:nvPicPr>
          <p:cNvPr id="193" name="Google Shape;193;p8"/>
          <p:cNvPicPr preferRelativeResize="0"/>
          <p:nvPr/>
        </p:nvPicPr>
        <p:blipFill rotWithShape="1">
          <a:blip r:embed="rId5">
            <a:alphaModFix/>
          </a:blip>
          <a:srcRect b="0" l="0" r="0" t="0"/>
          <a:stretch/>
        </p:blipFill>
        <p:spPr>
          <a:xfrm>
            <a:off x="1945298" y="2057623"/>
            <a:ext cx="787500" cy="787500"/>
          </a:xfrm>
          <a:prstGeom prst="rect">
            <a:avLst/>
          </a:prstGeom>
          <a:noFill/>
          <a:ln>
            <a:noFill/>
          </a:ln>
        </p:spPr>
      </p:pic>
      <p:pic>
        <p:nvPicPr>
          <p:cNvPr id="194" name="Google Shape;194;p8"/>
          <p:cNvPicPr preferRelativeResize="0"/>
          <p:nvPr/>
        </p:nvPicPr>
        <p:blipFill rotWithShape="1">
          <a:blip r:embed="rId6">
            <a:alphaModFix/>
          </a:blip>
          <a:srcRect b="0" l="0" r="0" t="0"/>
          <a:stretch/>
        </p:blipFill>
        <p:spPr>
          <a:xfrm>
            <a:off x="540000" y="2044975"/>
            <a:ext cx="787500" cy="787500"/>
          </a:xfrm>
          <a:prstGeom prst="rect">
            <a:avLst/>
          </a:prstGeom>
          <a:noFill/>
          <a:ln>
            <a:noFill/>
          </a:ln>
        </p:spPr>
      </p:pic>
      <p:pic>
        <p:nvPicPr>
          <p:cNvPr id="195" name="Google Shape;195;p8"/>
          <p:cNvPicPr preferRelativeResize="0"/>
          <p:nvPr/>
        </p:nvPicPr>
        <p:blipFill rotWithShape="1">
          <a:blip r:embed="rId7">
            <a:alphaModFix/>
          </a:blip>
          <a:srcRect b="0" l="0" r="0" t="0"/>
          <a:stretch/>
        </p:blipFill>
        <p:spPr>
          <a:xfrm>
            <a:off x="3415513" y="2060700"/>
            <a:ext cx="787500" cy="787500"/>
          </a:xfrm>
          <a:prstGeom prst="rect">
            <a:avLst/>
          </a:prstGeom>
          <a:noFill/>
          <a:ln>
            <a:noFill/>
          </a:ln>
        </p:spPr>
      </p:pic>
      <p:pic>
        <p:nvPicPr>
          <p:cNvPr id="196" name="Google Shape;196;p8"/>
          <p:cNvPicPr preferRelativeResize="0"/>
          <p:nvPr/>
        </p:nvPicPr>
        <p:blipFill rotWithShape="1">
          <a:blip r:embed="rId8">
            <a:alphaModFix/>
          </a:blip>
          <a:srcRect b="0" l="0" r="0" t="0"/>
          <a:stretch/>
        </p:blipFill>
        <p:spPr>
          <a:xfrm>
            <a:off x="4797875" y="2060704"/>
            <a:ext cx="787500" cy="787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9"/>
          <p:cNvSpPr txBox="1"/>
          <p:nvPr>
            <p:ph type="title"/>
          </p:nvPr>
        </p:nvSpPr>
        <p:spPr>
          <a:xfrm>
            <a:off x="447224" y="2476450"/>
            <a:ext cx="1623300" cy="744900"/>
          </a:xfrm>
          <a:prstGeom prst="rect">
            <a:avLst/>
          </a:prstGeom>
          <a:noFill/>
          <a:ln>
            <a:noFill/>
          </a:ln>
        </p:spPr>
        <p:txBody>
          <a:bodyPr anchorCtr="0" anchor="t" bIns="91400" lIns="91400" spcFirstLastPara="1" rIns="91400" wrap="square" tIns="91400">
            <a:noAutofit/>
          </a:bodyPr>
          <a:lstStyle/>
          <a:p>
            <a:pPr indent="0" lvl="0" marL="0" rtl="0" algn="ctr">
              <a:lnSpc>
                <a:spcPct val="100000"/>
              </a:lnSpc>
              <a:spcBef>
                <a:spcPts val="0"/>
              </a:spcBef>
              <a:spcAft>
                <a:spcPts val="0"/>
              </a:spcAft>
              <a:buSzPts val="2800"/>
              <a:buNone/>
            </a:pPr>
            <a:r>
              <a:rPr b="0" lang="en-GB" sz="1600"/>
              <a:t>TECHNICAL </a:t>
            </a:r>
            <a:br>
              <a:rPr b="0" lang="en-GB" sz="1600"/>
            </a:br>
            <a:r>
              <a:rPr b="0" lang="en-GB" sz="1600"/>
              <a:t>CHALLENGE</a:t>
            </a:r>
            <a:endParaRPr b="0" sz="1600"/>
          </a:p>
        </p:txBody>
      </p:sp>
      <p:sp>
        <p:nvSpPr>
          <p:cNvPr id="202" name="Google Shape;202;p9"/>
          <p:cNvSpPr txBox="1"/>
          <p:nvPr/>
        </p:nvSpPr>
        <p:spPr>
          <a:xfrm>
            <a:off x="2210225" y="1140225"/>
            <a:ext cx="3738900" cy="3527100"/>
          </a:xfrm>
          <a:prstGeom prst="rect">
            <a:avLst/>
          </a:prstGeom>
          <a:noFill/>
          <a:ln>
            <a:noFill/>
          </a:ln>
        </p:spPr>
        <p:txBody>
          <a:bodyPr anchorCtr="0" anchor="t" bIns="91400" lIns="91400" spcFirstLastPara="1" rIns="91400" wrap="square" tIns="91400">
            <a:noAutofit/>
          </a:bodyPr>
          <a:lstStyle/>
          <a:p>
            <a:pPr indent="0" lvl="0" marL="0" marR="0" rtl="0" algn="l">
              <a:lnSpc>
                <a:spcPct val="150000"/>
              </a:lnSpc>
              <a:spcBef>
                <a:spcPts val="1000"/>
              </a:spcBef>
              <a:spcAft>
                <a:spcPts val="0"/>
              </a:spcAft>
              <a:buClr>
                <a:srgbClr val="000000"/>
              </a:buClr>
              <a:buSzPts val="900"/>
              <a:buFont typeface="Arial"/>
              <a:buNone/>
            </a:pPr>
            <a:r>
              <a:rPr b="0" i="0" lang="en-GB" sz="900" u="none" cap="none" strike="noStrike">
                <a:solidFill>
                  <a:schemeClr val="dk1"/>
                </a:solidFill>
                <a:latin typeface="Open Sans"/>
                <a:ea typeface="Open Sans"/>
                <a:cs typeface="Open Sans"/>
                <a:sym typeface="Open Sans"/>
              </a:rPr>
              <a:t>In this season’s Technical Challenge,</a:t>
            </a:r>
            <a:r>
              <a:rPr lang="en-GB" sz="900">
                <a:solidFill>
                  <a:schemeClr val="dk1"/>
                </a:solidFill>
                <a:latin typeface="Open Sans"/>
                <a:ea typeface="Open Sans"/>
                <a:cs typeface="Open Sans"/>
                <a:sym typeface="Open Sans"/>
              </a:rPr>
              <a:t> </a:t>
            </a:r>
            <a:r>
              <a:rPr b="0" i="0" lang="en-GB" sz="900" u="none" cap="none" strike="noStrike">
                <a:solidFill>
                  <a:schemeClr val="dk1"/>
                </a:solidFill>
                <a:latin typeface="Open Sans"/>
                <a:ea typeface="Open Sans"/>
                <a:cs typeface="Open Sans"/>
                <a:sym typeface="Open Sans"/>
              </a:rPr>
              <a:t>our team was challenged to:</a:t>
            </a:r>
            <a:endParaRPr b="0" i="0" sz="1400" u="none" cap="none" strike="noStrike">
              <a:solidFill>
                <a:srgbClr val="000000"/>
              </a:solidFill>
              <a:latin typeface="Arial"/>
              <a:ea typeface="Arial"/>
              <a:cs typeface="Arial"/>
              <a:sym typeface="Arial"/>
            </a:endParaRPr>
          </a:p>
          <a:p>
            <a:pPr indent="-285750" lvl="0" marL="457200" marR="0" rtl="0" algn="l">
              <a:lnSpc>
                <a:spcPct val="150000"/>
              </a:lnSpc>
              <a:spcBef>
                <a:spcPts val="0"/>
              </a:spcBef>
              <a:spcAft>
                <a:spcPts val="0"/>
              </a:spcAft>
              <a:buClr>
                <a:schemeClr val="dk1"/>
              </a:buClr>
              <a:buSzPts val="900"/>
              <a:buFont typeface="Open Sans"/>
              <a:buChar char="●"/>
            </a:pPr>
            <a:r>
              <a:t/>
            </a:r>
            <a:endParaRPr b="0" i="0" sz="1400" u="none" cap="none" strike="noStrike">
              <a:solidFill>
                <a:srgbClr val="000000"/>
              </a:solidFill>
              <a:latin typeface="Arial"/>
              <a:ea typeface="Arial"/>
              <a:cs typeface="Arial"/>
              <a:sym typeface="Arial"/>
            </a:endParaRPr>
          </a:p>
        </p:txBody>
      </p:sp>
      <p:sp>
        <p:nvSpPr>
          <p:cNvPr id="203" name="Google Shape;203;p9"/>
          <p:cNvSpPr txBox="1"/>
          <p:nvPr/>
        </p:nvSpPr>
        <p:spPr>
          <a:xfrm>
            <a:off x="540008" y="402959"/>
            <a:ext cx="7498500" cy="437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700"/>
              <a:buFont typeface="Arial"/>
              <a:buNone/>
            </a:pPr>
            <a:r>
              <a:rPr b="1" i="0" lang="en-GB" sz="2700" u="none" cap="none" strike="noStrike">
                <a:solidFill>
                  <a:srgbClr val="FF6600"/>
                </a:solidFill>
                <a:latin typeface="Montserrat ExtraBold"/>
                <a:ea typeface="Montserrat ExtraBold"/>
                <a:cs typeface="Montserrat ExtraBold"/>
                <a:sym typeface="Montserrat ExtraBold"/>
              </a:rPr>
              <a:t>Our Challenge Solution</a:t>
            </a:r>
            <a:endParaRPr b="1" i="0" sz="1500" u="none" cap="none" strike="noStrike">
              <a:solidFill>
                <a:srgbClr val="FF6600"/>
              </a:solidFill>
              <a:latin typeface="Montserrat ExtraBold"/>
              <a:ea typeface="Montserrat ExtraBold"/>
              <a:cs typeface="Montserrat ExtraBold"/>
              <a:sym typeface="Montserrat ExtraBold"/>
            </a:endParaRPr>
          </a:p>
        </p:txBody>
      </p:sp>
      <p:sp>
        <p:nvSpPr>
          <p:cNvPr id="204" name="Google Shape;204;p9"/>
          <p:cNvSpPr txBox="1"/>
          <p:nvPr/>
        </p:nvSpPr>
        <p:spPr>
          <a:xfrm>
            <a:off x="540009" y="239941"/>
            <a:ext cx="4883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8000FF"/>
                </a:solidFill>
                <a:latin typeface="Montserrat ExtraBold"/>
                <a:ea typeface="Montserrat ExtraBold"/>
                <a:cs typeface="Montserrat ExtraBold"/>
                <a:sym typeface="Montserrat ExtraBold"/>
              </a:rPr>
              <a:t>WHAT WE’VE ACCOMPLISHED</a:t>
            </a:r>
            <a:endParaRPr b="0" i="0" sz="1400" u="none" cap="none" strike="noStrike">
              <a:solidFill>
                <a:srgbClr val="8000FF"/>
              </a:solidFill>
              <a:latin typeface="Arial"/>
              <a:ea typeface="Arial"/>
              <a:cs typeface="Arial"/>
              <a:sym typeface="Arial"/>
            </a:endParaRPr>
          </a:p>
        </p:txBody>
      </p:sp>
      <p:pic>
        <p:nvPicPr>
          <p:cNvPr id="205" name="Google Shape;205;p9"/>
          <p:cNvPicPr preferRelativeResize="0"/>
          <p:nvPr/>
        </p:nvPicPr>
        <p:blipFill rotWithShape="1">
          <a:blip r:embed="rId3">
            <a:alphaModFix/>
          </a:blip>
          <a:srcRect b="0" l="0" r="0" t="0"/>
          <a:stretch/>
        </p:blipFill>
        <p:spPr>
          <a:xfrm>
            <a:off x="6088827" y="1449695"/>
            <a:ext cx="2387225" cy="2244106"/>
          </a:xfrm>
          <a:prstGeom prst="rect">
            <a:avLst/>
          </a:prstGeom>
          <a:noFill/>
          <a:ln>
            <a:noFill/>
          </a:ln>
        </p:spPr>
      </p:pic>
      <p:pic>
        <p:nvPicPr>
          <p:cNvPr id="206" name="Google Shape;206;p9" title="1.png"/>
          <p:cNvPicPr preferRelativeResize="0"/>
          <p:nvPr/>
        </p:nvPicPr>
        <p:blipFill>
          <a:blip r:embed="rId4">
            <a:alphaModFix/>
          </a:blip>
          <a:stretch>
            <a:fillRect/>
          </a:stretch>
        </p:blipFill>
        <p:spPr>
          <a:xfrm>
            <a:off x="560562" y="1140225"/>
            <a:ext cx="1396626" cy="1396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